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zysztof.balawender@outlook.com" userId="35b83c32267b7fd4" providerId="LiveId" clId="{EFC5A029-526E-42C2-A47D-2141F6E4CC68}"/>
    <pc:docChg chg="modSld sldOrd">
      <pc:chgData name="krzysztof.balawender@outlook.com" userId="35b83c32267b7fd4" providerId="LiveId" clId="{EFC5A029-526E-42C2-A47D-2141F6E4CC68}" dt="2021-05-11T15:59:14.624" v="26" actId="20577"/>
      <pc:docMkLst>
        <pc:docMk/>
      </pc:docMkLst>
      <pc:sldChg chg="modTransition">
        <pc:chgData name="krzysztof.balawender@outlook.com" userId="35b83c32267b7fd4" providerId="LiveId" clId="{EFC5A029-526E-42C2-A47D-2141F6E4CC68}" dt="2021-05-11T15:55:04.066" v="7"/>
        <pc:sldMkLst>
          <pc:docMk/>
          <pc:sldMk cId="2454720408" sldId="256"/>
        </pc:sldMkLst>
      </pc:sldChg>
      <pc:sldChg chg="modTransition">
        <pc:chgData name="krzysztof.balawender@outlook.com" userId="35b83c32267b7fd4" providerId="LiveId" clId="{EFC5A029-526E-42C2-A47D-2141F6E4CC68}" dt="2021-05-11T15:55:07.728" v="8"/>
        <pc:sldMkLst>
          <pc:docMk/>
          <pc:sldMk cId="4091703736" sldId="257"/>
        </pc:sldMkLst>
      </pc:sldChg>
      <pc:sldChg chg="modTransition">
        <pc:chgData name="krzysztof.balawender@outlook.com" userId="35b83c32267b7fd4" providerId="LiveId" clId="{EFC5A029-526E-42C2-A47D-2141F6E4CC68}" dt="2021-05-11T15:55:13.071" v="9"/>
        <pc:sldMkLst>
          <pc:docMk/>
          <pc:sldMk cId="2388682688" sldId="258"/>
        </pc:sldMkLst>
      </pc:sldChg>
      <pc:sldChg chg="modTransition">
        <pc:chgData name="krzysztof.balawender@outlook.com" userId="35b83c32267b7fd4" providerId="LiveId" clId="{EFC5A029-526E-42C2-A47D-2141F6E4CC68}" dt="2021-05-11T15:55:16.651" v="10"/>
        <pc:sldMkLst>
          <pc:docMk/>
          <pc:sldMk cId="600982441" sldId="259"/>
        </pc:sldMkLst>
      </pc:sldChg>
      <pc:sldChg chg="modTransition">
        <pc:chgData name="krzysztof.balawender@outlook.com" userId="35b83c32267b7fd4" providerId="LiveId" clId="{EFC5A029-526E-42C2-A47D-2141F6E4CC68}" dt="2021-05-11T15:55:22.597" v="11"/>
        <pc:sldMkLst>
          <pc:docMk/>
          <pc:sldMk cId="3775394139" sldId="260"/>
        </pc:sldMkLst>
      </pc:sldChg>
      <pc:sldChg chg="modTransition">
        <pc:chgData name="krzysztof.balawender@outlook.com" userId="35b83c32267b7fd4" providerId="LiveId" clId="{EFC5A029-526E-42C2-A47D-2141F6E4CC68}" dt="2021-05-11T15:55:42.529" v="14"/>
        <pc:sldMkLst>
          <pc:docMk/>
          <pc:sldMk cId="319802141" sldId="261"/>
        </pc:sldMkLst>
      </pc:sldChg>
      <pc:sldChg chg="modTransition">
        <pc:chgData name="krzysztof.balawender@outlook.com" userId="35b83c32267b7fd4" providerId="LiveId" clId="{EFC5A029-526E-42C2-A47D-2141F6E4CC68}" dt="2021-05-11T15:55:52.378" v="15"/>
        <pc:sldMkLst>
          <pc:docMk/>
          <pc:sldMk cId="3875605618" sldId="262"/>
        </pc:sldMkLst>
      </pc:sldChg>
      <pc:sldChg chg="modTransition">
        <pc:chgData name="krzysztof.balawender@outlook.com" userId="35b83c32267b7fd4" providerId="LiveId" clId="{EFC5A029-526E-42C2-A47D-2141F6E4CC68}" dt="2021-05-11T15:56:03.611" v="16"/>
        <pc:sldMkLst>
          <pc:docMk/>
          <pc:sldMk cId="4094769683" sldId="263"/>
        </pc:sldMkLst>
      </pc:sldChg>
      <pc:sldChg chg="modTransition">
        <pc:chgData name="krzysztof.balawender@outlook.com" userId="35b83c32267b7fd4" providerId="LiveId" clId="{EFC5A029-526E-42C2-A47D-2141F6E4CC68}" dt="2021-05-11T15:56:14.192" v="17"/>
        <pc:sldMkLst>
          <pc:docMk/>
          <pc:sldMk cId="169950507" sldId="264"/>
        </pc:sldMkLst>
      </pc:sldChg>
      <pc:sldChg chg="modTransition">
        <pc:chgData name="krzysztof.balawender@outlook.com" userId="35b83c32267b7fd4" providerId="LiveId" clId="{EFC5A029-526E-42C2-A47D-2141F6E4CC68}" dt="2021-05-11T15:56:26.566" v="18"/>
        <pc:sldMkLst>
          <pc:docMk/>
          <pc:sldMk cId="2277437667" sldId="265"/>
        </pc:sldMkLst>
      </pc:sldChg>
      <pc:sldChg chg="modSp mod ord modTransition">
        <pc:chgData name="krzysztof.balawender@outlook.com" userId="35b83c32267b7fd4" providerId="LiveId" clId="{EFC5A029-526E-42C2-A47D-2141F6E4CC68}" dt="2021-05-11T15:59:14.624" v="26" actId="20577"/>
        <pc:sldMkLst>
          <pc:docMk/>
          <pc:sldMk cId="3722041297" sldId="266"/>
        </pc:sldMkLst>
        <pc:spChg chg="mod">
          <ac:chgData name="krzysztof.balawender@outlook.com" userId="35b83c32267b7fd4" providerId="LiveId" clId="{EFC5A029-526E-42C2-A47D-2141F6E4CC68}" dt="2021-05-11T15:59:14.624" v="26" actId="20577"/>
          <ac:spMkLst>
            <pc:docMk/>
            <pc:sldMk cId="3722041297" sldId="266"/>
            <ac:spMk id="2" creationId="{150F072D-1AF9-41FD-923F-D2FE49F1D8FD}"/>
          </ac:spMkLst>
        </pc:spChg>
      </pc:sldChg>
      <pc:sldChg chg="addSp modSp modTransition">
        <pc:chgData name="krzysztof.balawender@outlook.com" userId="35b83c32267b7fd4" providerId="LiveId" clId="{EFC5A029-526E-42C2-A47D-2141F6E4CC68}" dt="2021-05-11T15:56:34.775" v="19"/>
        <pc:sldMkLst>
          <pc:docMk/>
          <pc:sldMk cId="3264806771" sldId="267"/>
        </pc:sldMkLst>
        <pc:picChg chg="add mod">
          <ac:chgData name="krzysztof.balawender@outlook.com" userId="35b83c32267b7fd4" providerId="LiveId" clId="{EFC5A029-526E-42C2-A47D-2141F6E4CC68}" dt="2021-05-11T15:54:28.992" v="4" actId="1076"/>
          <ac:picMkLst>
            <pc:docMk/>
            <pc:sldMk cId="3264806771" sldId="267"/>
            <ac:picMk id="1026" creationId="{9BFA3CB1-58C4-4350-973A-CDC753A018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6CEEFD-52B4-418B-9F85-F71B46CDD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178C5AF-4D2D-4BF1-8767-EE68B1364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D6A07B-FDBB-4F39-A2D9-D3353BEA1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B92887-413E-469B-A635-BBFEC9FC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6A3BD89-B80A-420B-A778-49E357DA5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72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76031-D945-4859-A713-9E2A3688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2C8800B-2A8F-4083-85C7-A756B2B39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8B1F68-1547-4E90-84EA-F5655BB8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354C0F3-09FF-4C79-99AC-356D2467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247308-264C-4568-9AB1-D1196FB3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9296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0E3A4D3-0A40-4867-B291-387EA0F65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93D14EF-EF80-4495-A9AA-14195EA1F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727CA3-248A-4927-922B-517665B0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CEB22E-7099-48F4-AF6B-13C6D6AA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129437-2B73-4105-8609-F010D321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46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1992D5-8175-4F10-BA31-D408C409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1B14C5-7C7F-49FB-9274-2DCDD9A4E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11A5FE-B21A-49EE-8A41-9F674590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90D826-14F8-4284-A02A-406F78E9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EB8160-C327-4CD9-836D-F37D6B96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22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4BA320-4250-412D-AD2C-F564193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BE4E155-7A71-4FFF-BD31-A9A0311B4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E22E71-8257-4CDB-8F45-685E3AD9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637403-131B-4288-A1F8-BFD68411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E47E8E-6F2B-41FC-B68D-E6DEDB5B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28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B93D3C-EA3F-4665-8B58-61C8B1FE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F09624-86D5-4AA7-9531-50331BBDF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FE432C-39D1-48CB-A0D5-8EEF8E7E9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4FB7A0-FC2A-4C61-9AF4-6A807DA1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D3F8AE-D58F-401A-9400-018E04A94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50AFA7-298F-4845-BE17-EAFA4947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537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73E40E-18A3-41BF-888C-BBBB7D95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9AD56A-3DB7-43E2-9943-C40E5AA4E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D28A94-35D0-4FD1-A421-48B17B6E5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704261-A10C-4191-8452-8EC259523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169154C-117B-442E-9A24-E69AD89BD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EF9F01B-CF05-4402-B725-5A4733AD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D1A94FE-B8F7-40E8-8410-41E22B34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0E86582-1D8D-4FEF-9BBB-A1B2C73B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133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F5F1FA-F810-4DBC-9305-77331E0E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135380F-D2D3-4190-B652-2C70FE873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8BA1186-22A1-4BF8-BF4C-01B15128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A635535-8700-4C55-B0C5-77B90762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52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25A7A1C-619E-4A2B-8BAC-7A0C23DB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889ECD7-F5E5-45FB-93D5-D67AAB15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D5F00E8-2E17-4844-9C58-CCFC502B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36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AB884E-3CDD-4C50-9705-AC6AAE6D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1A2E1D-5C6C-43C2-B41C-AE62EB082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7E88B2-0543-449C-ACF5-C1269CE65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DD86172-276F-4A70-ACC3-AD803020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32A073-89BC-41AA-8D02-B42B2FEE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777329-C122-4929-8EA7-A29E82A7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469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326161-AD9B-432C-ABE6-976BDEF8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F160288-488E-4344-9514-C919E9AFE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20D2704-38D0-4620-83B0-4F08A6BA2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9D1870-EEBD-4F23-B650-AC5DE161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CAF158-49C9-4A76-BD9D-48802205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440FBB4-CE2B-4F53-8E45-E197F218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681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E5CF925-89F1-422B-A292-10710EA5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7D1574-75F2-46BD-BB71-58697D3B9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811089-8D5B-4518-BC01-C0CDEEE015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907BF-9392-4F84-AA37-2966434C386C}" type="datetimeFigureOut">
              <a:rPr lang="pl-PL" smtClean="0"/>
              <a:t>11.05.2021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62B3D1-467F-4D0D-A2D5-8F73080FF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E15FF1-E88C-4016-9161-6B55E4514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4283-E5C6-4EB3-9568-B1EB4B2610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3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wiatoze.pl/odnawialne-zrodla-energii-jak-wyprodukowac-energie-nie-szkodzac-srodowisk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3B9E5E-6470-4B57-BC7D-2A22049FE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346" y="-1129106"/>
            <a:ext cx="9129204" cy="2258212"/>
          </a:xfrm>
        </p:spPr>
        <p:txBody>
          <a:bodyPr/>
          <a:lstStyle/>
          <a:p>
            <a:r>
              <a:rPr lang="pl-PL" dirty="0"/>
              <a:t>Źródła Odnawialne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5A0E925-37A0-45E4-A4AC-1835A8B4A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4992"/>
            <a:ext cx="4934998" cy="55280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Odnawialne Źródła Energii – ekologiczny sposób na obniżenie rachunków! |  Dziennik Naukowy">
            <a:extLst>
              <a:ext uri="{FF2B5EF4-FFF2-40B4-BE49-F238E27FC236}">
                <a16:creationId xmlns:a16="http://schemas.microsoft.com/office/drawing/2014/main" id="{6A277032-A3F0-48EE-9B10-35FF7F7E6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41" y="1129106"/>
            <a:ext cx="7469080" cy="543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2040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EBA7A-87AA-4C3A-886E-CC51B312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090D1F"/>
                </a:solidFill>
                <a:effectLst/>
                <a:latin typeface="Roboto" panose="02000000000000000000" pitchFamily="2" charset="0"/>
              </a:rPr>
              <a:t>Ograniczenie emisji CO2</a:t>
            </a:r>
            <a:r>
              <a:rPr lang="pl-PL" b="0" i="0" dirty="0">
                <a:solidFill>
                  <a:srgbClr val="090D1F"/>
                </a:solidFill>
                <a:effectLst/>
                <a:latin typeface="Roboto" panose="02000000000000000000" pitchFamily="2" charset="0"/>
              </a:rPr>
              <a:t>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1D5B07-F120-4031-A003-236AA151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90D1F"/>
                </a:solidFill>
                <a:effectLst/>
                <a:latin typeface="Roboto" panose="02000000000000000000" pitchFamily="2" charset="0"/>
              </a:rPr>
              <a:t>Unia Europejska narzuca limity emisji dwutlenku węgla do atmosfery, a przy ich przekroczeniu przez przedsiębiorstwa, obowiązkowe jest kupienie odpowiednich uprawnień. </a:t>
            </a:r>
            <a:endParaRPr lang="pl-PL" dirty="0"/>
          </a:p>
        </p:txBody>
      </p:sp>
      <p:pic>
        <p:nvPicPr>
          <p:cNvPr id="10242" name="Picture 2" descr="UE o 55% zredukuje emisję CO2. Polska początkowo przeciwna porozumieniu,  ale musi zredukować emisję o 120 mln ton do 2030 roku | DobraPogoda24.pl">
            <a:extLst>
              <a:ext uri="{FF2B5EF4-FFF2-40B4-BE49-F238E27FC236}">
                <a16:creationId xmlns:a16="http://schemas.microsoft.com/office/drawing/2014/main" id="{5E3EF44E-7845-4A69-A871-B7846B8E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3244691"/>
            <a:ext cx="6429375" cy="36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37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8B3025-D8FD-4CC2-89E5-E24A4143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Dbajmy o naszą planetę!</a:t>
            </a:r>
          </a:p>
        </p:txBody>
      </p:sp>
      <p:sp>
        <p:nvSpPr>
          <p:cNvPr id="3" name="AutoShape 2" descr="Dbajmy o naszą planetę każdego dnia | Aktualności | TAURON e-Puls">
            <a:extLst>
              <a:ext uri="{FF2B5EF4-FFF2-40B4-BE49-F238E27FC236}">
                <a16:creationId xmlns:a16="http://schemas.microsoft.com/office/drawing/2014/main" id="{BD66C269-4E91-4664-8FAE-3523498D71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Recenzja gry Planeta od wydawnictwa Rebel – GryfGra">
            <a:extLst>
              <a:ext uri="{FF2B5EF4-FFF2-40B4-BE49-F238E27FC236}">
                <a16:creationId xmlns:a16="http://schemas.microsoft.com/office/drawing/2014/main" id="{9BFA3CB1-58C4-4350-973A-CDC753A01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1" y="1239417"/>
            <a:ext cx="5441302" cy="54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806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0F072D-1AF9-41FD-923F-D2FE49F1D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Dziękuję za </a:t>
            </a:r>
            <a:r>
              <a:rPr lang="pl-PL" dirty="0"/>
              <a:t>u</a:t>
            </a:r>
            <a:r>
              <a:rPr lang="pl-PL"/>
              <a:t>wagę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ADD839-DB5B-439B-BAD4-72E497BE53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Krystian </a:t>
            </a:r>
            <a:r>
              <a:rPr lang="pl-PL" dirty="0" err="1"/>
              <a:t>Balawender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204129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EF005D-624D-42B1-9018-83103FBB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32" y="383669"/>
            <a:ext cx="8920450" cy="1028586"/>
          </a:xfrm>
        </p:spPr>
        <p:txBody>
          <a:bodyPr/>
          <a:lstStyle/>
          <a:p>
            <a:r>
              <a:rPr lang="pl-PL" b="0" i="0" dirty="0">
                <a:solidFill>
                  <a:srgbClr val="222222"/>
                </a:solidFill>
                <a:effectLst/>
                <a:latin typeface="Google Sans"/>
              </a:rPr>
              <a:t>Elektrownia wiatrowa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087204-5D10-4A50-B086-53D10779A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Elektrownia wiatrowa – elektrownia wytwarzająca energię elektryczną przy pomocy generatorów napędzanych energią wiatru.</a:t>
            </a:r>
            <a:endParaRPr lang="pl-PL" dirty="0"/>
          </a:p>
        </p:txBody>
      </p:sp>
      <p:pic>
        <p:nvPicPr>
          <p:cNvPr id="2050" name="Picture 2" descr="Odnawialne źródła energii: prawda i mity - eGospodarka.pl - Przemysł">
            <a:extLst>
              <a:ext uri="{FF2B5EF4-FFF2-40B4-BE49-F238E27FC236}">
                <a16:creationId xmlns:a16="http://schemas.microsoft.com/office/drawing/2014/main" id="{5EBA0F72-42D4-4D8E-9D46-B364746B4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19" y="2858609"/>
            <a:ext cx="5809761" cy="38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70373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468809-C3FF-4778-97CC-2500DAF2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222222"/>
                </a:solidFill>
                <a:effectLst/>
                <a:latin typeface="Google Sans"/>
              </a:rPr>
              <a:t>Elektrownia słoneczna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70277B-89BC-419B-B829-044E452D2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Elektrownia słoneczna – zespół urządzeń przekształcających energię promieniowania słonecznego zaliczaną do odnawialnych źródeł energii, na energię użytkową: cieplną lub elektryczną.</a:t>
            </a:r>
            <a:endParaRPr lang="pl-PL" dirty="0"/>
          </a:p>
        </p:txBody>
      </p:sp>
      <p:pic>
        <p:nvPicPr>
          <p:cNvPr id="3076" name="Picture 4" descr="Elektrownia słoneczna – Wikipedia, wolna encyklopedia">
            <a:extLst>
              <a:ext uri="{FF2B5EF4-FFF2-40B4-BE49-F238E27FC236}">
                <a16:creationId xmlns:a16="http://schemas.microsoft.com/office/drawing/2014/main" id="{11DE217B-F645-45DE-88DB-BA50A5FE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91" y="3090863"/>
            <a:ext cx="46291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8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45F7EF-F2BF-42FC-A880-E85A32BCF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090D1F"/>
                </a:solidFill>
                <a:effectLst/>
                <a:latin typeface="Roboto" panose="020B0604020202020204" pitchFamily="2" charset="0"/>
              </a:rPr>
              <a:t>Elektrownie geotermalne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CCD329-5139-4508-960D-67C44381C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81" y="1541092"/>
            <a:ext cx="5003307" cy="5032375"/>
          </a:xfrm>
        </p:spPr>
        <p:txBody>
          <a:bodyPr>
            <a:normAutofit lnSpcReduction="10000"/>
          </a:bodyPr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Fira Sans"/>
              </a:rPr>
              <a:t>Energia geotermalna jest najtrudniejszym do pozyskania </a:t>
            </a:r>
            <a:r>
              <a:rPr lang="pl-PL" b="1" i="0" u="none" strike="noStrike" dirty="0">
                <a:solidFill>
                  <a:srgbClr val="198539"/>
                </a:solidFill>
                <a:effectLst/>
                <a:latin typeface="Fira Sans"/>
                <a:hlinkClick r:id="rId2"/>
              </a:rPr>
              <a:t>rodzajem odnawialnego źródła energii</a:t>
            </a:r>
            <a:r>
              <a:rPr lang="pl-PL" b="1" i="0" dirty="0">
                <a:solidFill>
                  <a:srgbClr val="000000"/>
                </a:solidFill>
                <a:effectLst/>
                <a:latin typeface="Fira Sans"/>
              </a:rPr>
              <a:t>. Najbardziej wydajne złoża gromadzą się bowiem głęboko pod powierzchnią ziemi w postaci gorącej wody, pary lub suchych gorących skał. Zasoby te można wykorzystać do generowania energii elektrycznej w elektrowniach geotermalnych.</a:t>
            </a:r>
            <a:endParaRPr lang="pl-PL" dirty="0"/>
          </a:p>
        </p:txBody>
      </p:sp>
      <p:pic>
        <p:nvPicPr>
          <p:cNvPr id="4098" name="Picture 2" descr="Elektrownia geotermalna – jak to działa? - ŚwiatOZE.pl">
            <a:extLst>
              <a:ext uri="{FF2B5EF4-FFF2-40B4-BE49-F238E27FC236}">
                <a16:creationId xmlns:a16="http://schemas.microsoft.com/office/drawing/2014/main" id="{BEC1FA02-5C64-4C32-AD2D-6B630D2E3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88" y="2056976"/>
            <a:ext cx="6241515" cy="415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8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F04115-CB97-4422-AB57-D9714FB0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90D1F"/>
                </a:solidFill>
                <a:effectLst/>
                <a:latin typeface="Roboto" panose="02000000000000000000" pitchFamily="2" charset="0"/>
              </a:rPr>
              <a:t>‍</a:t>
            </a:r>
            <a:r>
              <a:rPr lang="pl-PL" b="1" i="0" dirty="0">
                <a:solidFill>
                  <a:srgbClr val="090D1F"/>
                </a:solidFill>
                <a:effectLst/>
                <a:latin typeface="Roboto" panose="02000000000000000000" pitchFamily="2" charset="0"/>
              </a:rPr>
              <a:t>Biopaliwa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82CEA9-748B-42BC-8EAE-F7AA31E0E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Biopaliwo – paliwo powstałe z przetwórstwa biomasy — produktów organizmów żywych np. roślinnych, zwierzęcych czy mikroorganizmów.</a:t>
            </a:r>
            <a:endParaRPr lang="pl-PL" dirty="0"/>
          </a:p>
        </p:txBody>
      </p:sp>
      <p:pic>
        <p:nvPicPr>
          <p:cNvPr id="5122" name="Picture 2" descr="7 najdziwniejszych surowców do produkcji biopaliwa – Niekonwencjonalne  wytwarzanie biopaliw - Inżynieria.com">
            <a:extLst>
              <a:ext uri="{FF2B5EF4-FFF2-40B4-BE49-F238E27FC236}">
                <a16:creationId xmlns:a16="http://schemas.microsoft.com/office/drawing/2014/main" id="{5AC8DD4C-03DF-48FE-9A11-E9FD446F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95" y="2764908"/>
            <a:ext cx="5457455" cy="409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9413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D5114E-77A0-4E55-B44A-626438B9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1C1F4E"/>
                </a:solidFill>
                <a:effectLst/>
                <a:latin typeface="Roboto" panose="02000000000000000000" pitchFamily="2" charset="0"/>
              </a:rPr>
              <a:t>Korzyści z odnawialnych źródeł energii</a:t>
            </a:r>
            <a:br>
              <a:rPr lang="pl-PL" b="0" i="0" dirty="0">
                <a:solidFill>
                  <a:srgbClr val="1C1F4E"/>
                </a:solidFill>
                <a:effectLst/>
                <a:latin typeface="Roboto" panose="02000000000000000000" pitchFamily="2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F08089-CACA-40F6-BBA3-B44A437B0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Wady i zalety odnawialnych źródeł energii | Blog Ekoradców">
            <a:extLst>
              <a:ext uri="{FF2B5EF4-FFF2-40B4-BE49-F238E27FC236}">
                <a16:creationId xmlns:a16="http://schemas.microsoft.com/office/drawing/2014/main" id="{FBBE0F22-9590-4F4E-B577-C7A38148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4" y="1680965"/>
            <a:ext cx="8767762" cy="46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2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3275C8-62E3-489D-B4AF-F31405FE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090D1F"/>
                </a:solidFill>
                <a:effectLst/>
                <a:latin typeface="Roboto" panose="02000000000000000000" pitchFamily="2" charset="0"/>
              </a:rPr>
              <a:t>Bezpieczeństwo energetyczne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6244B75-A21F-4A01-88D9-B3BC1F65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593850"/>
          </a:xfrm>
        </p:spPr>
        <p:txBody>
          <a:bodyPr>
            <a:normAutofit lnSpcReduction="10000"/>
          </a:bodyPr>
          <a:lstStyle/>
          <a:p>
            <a:r>
              <a:rPr lang="pl-PL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Bezpieczeństwo energetyczne – stan gospodarki umożliwiający pokrycie perspektywicznego zapotrzebowania odbiorców na paliwa i energię, w sposób technicznie i ekonomicznie uzasadniony, przy zachowaniu wymagań ochrony środowiska. </a:t>
            </a:r>
            <a:endParaRPr lang="pl-PL" dirty="0"/>
          </a:p>
        </p:txBody>
      </p:sp>
      <p:pic>
        <p:nvPicPr>
          <p:cNvPr id="7170" name="Picture 2" descr="Bezpieczeństwo energetyczne – z jakimi wyzwaniami musi się zmierzyć Polska?">
            <a:extLst>
              <a:ext uri="{FF2B5EF4-FFF2-40B4-BE49-F238E27FC236}">
                <a16:creationId xmlns:a16="http://schemas.microsoft.com/office/drawing/2014/main" id="{5E37C317-7384-4598-9B10-EF8EBCDB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238500"/>
            <a:ext cx="6953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605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5B325-2DA2-4951-99F8-5B0207C6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solidFill>
                  <a:srgbClr val="090D1F"/>
                </a:solidFill>
                <a:effectLst/>
                <a:latin typeface="Roboto" panose="02000000000000000000" pitchFamily="2" charset="0"/>
              </a:rPr>
              <a:t>Niezależność energetyczna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8B5429-DB3C-4515-9430-F91679FF5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90D1F"/>
                </a:solidFill>
                <a:effectLst/>
                <a:latin typeface="Roboto" panose="02000000000000000000" pitchFamily="2" charset="0"/>
              </a:rPr>
              <a:t>dostęp do OZE w Polsce jest w każdym miejscu. Oznacza to brak konieczności importu surowców kopalnych z innych państw. </a:t>
            </a:r>
            <a:endParaRPr lang="pl-PL" dirty="0"/>
          </a:p>
        </p:txBody>
      </p:sp>
      <p:pic>
        <p:nvPicPr>
          <p:cNvPr id="8194" name="Picture 2" descr="Mikroinstalacje fotowoltaiczne - to się opłaca! Postaw na niezależność  energetyczną | Głos Szczeciński">
            <a:extLst>
              <a:ext uri="{FF2B5EF4-FFF2-40B4-BE49-F238E27FC236}">
                <a16:creationId xmlns:a16="http://schemas.microsoft.com/office/drawing/2014/main" id="{F00935F4-E8CA-4C99-A5BE-6F61706C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819399"/>
            <a:ext cx="52197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6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18A166-D8E6-4D76-810D-E1D1AD8B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Ceny prądu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558092-C65B-4DBF-AB6F-AB52B145D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90D1F"/>
                </a:solidFill>
                <a:effectLst/>
                <a:latin typeface="Roboto" panose="02000000000000000000" pitchFamily="2" charset="0"/>
              </a:rPr>
              <a:t>konwencjonalne źródła energii, w przeciwieństwie do odnawialnych są drogie i coraz trudniejsze w wydobyciu. </a:t>
            </a:r>
            <a:endParaRPr lang="pl-PL" dirty="0"/>
          </a:p>
        </p:txBody>
      </p:sp>
      <p:pic>
        <p:nvPicPr>
          <p:cNvPr id="9218" name="Picture 2" descr="5 pytań o pieniądze z OFE - czy rząd mógł je zabrać i dlaczego?">
            <a:extLst>
              <a:ext uri="{FF2B5EF4-FFF2-40B4-BE49-F238E27FC236}">
                <a16:creationId xmlns:a16="http://schemas.microsoft.com/office/drawing/2014/main" id="{B28CC0F1-259D-4B8D-8785-C1E2D1896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2807859"/>
            <a:ext cx="7199312" cy="405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50507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222</Words>
  <Application>Microsoft Office PowerPoint</Application>
  <PresentationFormat>Panoramiczny</PresentationFormat>
  <Paragraphs>21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Fira Sans</vt:lpstr>
      <vt:lpstr>Google Sans</vt:lpstr>
      <vt:lpstr>Roboto</vt:lpstr>
      <vt:lpstr>Motyw pakietu Office</vt:lpstr>
      <vt:lpstr>Źródła Odnawialne</vt:lpstr>
      <vt:lpstr>Elektrownia wiatrowa</vt:lpstr>
      <vt:lpstr>Elektrownia słoneczna</vt:lpstr>
      <vt:lpstr>Elektrownie geotermalne</vt:lpstr>
      <vt:lpstr>‍Biopaliwa</vt:lpstr>
      <vt:lpstr>Korzyści z odnawialnych źródeł energii </vt:lpstr>
      <vt:lpstr>Bezpieczeństwo energetyczne</vt:lpstr>
      <vt:lpstr>Niezależność energetyczna</vt:lpstr>
      <vt:lpstr>Ceny prądu</vt:lpstr>
      <vt:lpstr>Ograniczenie emisji CO2 </vt:lpstr>
      <vt:lpstr>Dbajmy o naszą planetę!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Źródła Odnawialne</dc:title>
  <dc:creator>krzysztof.balawender@outlook.com</dc:creator>
  <cp:lastModifiedBy>krzysztof.balawender@outlook.com</cp:lastModifiedBy>
  <cp:revision>4</cp:revision>
  <dcterms:created xsi:type="dcterms:W3CDTF">2021-05-11T13:32:22Z</dcterms:created>
  <dcterms:modified xsi:type="dcterms:W3CDTF">2021-05-11T15:59:17Z</dcterms:modified>
</cp:coreProperties>
</file>