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8D127-9FC2-49A6-A7BD-62210CF95B23}" v="583" dt="2021-05-02T12:27:47.372"/>
    <p1510:client id="{4C84176E-C65F-154D-412B-3E7CC89F3679}" v="2985" dt="2021-05-02T13:40:17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6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5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4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5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6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5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8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0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7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1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3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s.wikipedia.org/wiki/Sol%C3%A1rn%C3%AD_kolekto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pl.wikipedia.org/wiki/Energia_wiat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eea.europa.eu/es/senales/senales-2017-configuracion-del-futuro/articulos/la-energia-en-europa-situacion-actua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iedzma-gabriela.blogspot.com/2014/08/koniec-swiata-juz-trwa.html?spref=p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ekoradcy.pl" TargetMode="External"/><Relationship Id="rId5" Type="http://schemas.openxmlformats.org/officeDocument/2006/relationships/hyperlink" Target="https://www.ciere.pl" TargetMode="External"/><Relationship Id="rId4" Type="http://schemas.openxmlformats.org/officeDocument/2006/relationships/hyperlink" Target="http://swiatoze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liceocuneo.it/energia/energia-che-ripsetta-lambiente/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krapuul.nl/overig/inzending-tips-overig-2/1137465/energie-besparen-levert-meer-rendement-op-dan-een-spaarrekening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innaturale.com/un-terzo-energia-mondiale-e-rinnovabile/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nauka.wiara.pl/doc/1883785.pod-olsztynem-powstanie-elektrownia-sloneczn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scholaris.pl/zasob/105257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Farma wiatrowa o zmierzchu">
            <a:extLst>
              <a:ext uri="{FF2B5EF4-FFF2-40B4-BE49-F238E27FC236}">
                <a16:creationId xmlns:a16="http://schemas.microsoft.com/office/drawing/2014/main" id="{0B9C3C26-77F9-40EE-903D-54C5145E82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3313" r="6" b="6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US" sz="5200">
                <a:solidFill>
                  <a:srgbClr val="FFFFFF"/>
                </a:solidFill>
                <a:cs typeface="Calibri Light"/>
              </a:rPr>
              <a:t>"Odnawialne źródła energii w służbie człowieka" 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DA0203-BFB4-49DB-A205-51AD7549D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BFCB1E-89C9-4789-A2D9-52D6C8653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Picture 6" descr="A picture containing building, outdoor, roof&#10;&#10;Description automatically generated">
            <a:extLst>
              <a:ext uri="{FF2B5EF4-FFF2-40B4-BE49-F238E27FC236}">
                <a16:creationId xmlns:a16="http://schemas.microsoft.com/office/drawing/2014/main" id="{EC268C50-6A28-4A35-A316-7B9BAD7B11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0065" b="4950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6F61E84-9DCA-4F22-94BC-C901DB499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92367-49DA-4847-9256-2A3ABE77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744909"/>
            <a:ext cx="10190071" cy="31458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 err="1">
                <a:solidFill>
                  <a:srgbClr val="FFFFFF"/>
                </a:solidFill>
              </a:rPr>
              <a:t>Kolektory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słoneczne</a:t>
            </a:r>
            <a:br>
              <a:rPr lang="en-US" sz="5400" dirty="0"/>
            </a:br>
            <a:br>
              <a:rPr lang="en-US" sz="5400" dirty="0"/>
            </a:br>
            <a:r>
              <a:rPr lang="en-US" sz="4000" dirty="0" err="1">
                <a:solidFill>
                  <a:srgbClr val="FFFFFF"/>
                </a:solidFill>
              </a:rPr>
              <a:t>Wykorzystywane</a:t>
            </a:r>
            <a:r>
              <a:rPr lang="en-US" sz="4000" dirty="0">
                <a:solidFill>
                  <a:srgbClr val="FFFFFF"/>
                </a:solidFill>
              </a:rPr>
              <a:t> do </a:t>
            </a:r>
            <a:r>
              <a:rPr lang="en-US" sz="4000" dirty="0" err="1">
                <a:solidFill>
                  <a:srgbClr val="FFFFFF"/>
                </a:solidFill>
              </a:rPr>
              <a:t>pozyskiwania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ciepła</a:t>
            </a:r>
            <a:r>
              <a:rPr lang="en-US" sz="4000" dirty="0">
                <a:solidFill>
                  <a:srgbClr val="FFFFFF"/>
                </a:solidFill>
              </a:rPr>
              <a:t> z </a:t>
            </a:r>
            <a:r>
              <a:rPr lang="en-US" sz="4000" dirty="0" err="1">
                <a:solidFill>
                  <a:srgbClr val="FFFFFF"/>
                </a:solidFill>
              </a:rPr>
              <a:t>energii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słonecznej</a:t>
            </a:r>
            <a:r>
              <a:rPr lang="en-US" sz="40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05A72-9797-4A0D-B020-4841272EE0A8}"/>
              </a:ext>
            </a:extLst>
          </p:cNvPr>
          <p:cNvSpPr txBox="1"/>
          <p:nvPr/>
        </p:nvSpPr>
        <p:spPr>
          <a:xfrm>
            <a:off x="9575579" y="6656569"/>
            <a:ext cx="261642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1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A5485D-4AF6-47BA-8BB1-44D0639B9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861B3-77F4-42C4-B257-AF7D1EB5F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" name="Picture 3" descr="Lixo Seleção Ecologia - Imagens grátis no Pixabay">
            <a:extLst>
              <a:ext uri="{FF2B5EF4-FFF2-40B4-BE49-F238E27FC236}">
                <a16:creationId xmlns:a16="http://schemas.microsoft.com/office/drawing/2014/main" id="{FC372DC0-EBD6-4A52-96F0-44BD65BB9F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5015"/>
          <a:stretch/>
        </p:blipFill>
        <p:spPr>
          <a:xfrm>
            <a:off x="20" y="1376"/>
            <a:ext cx="12191980" cy="68566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41B42-0436-47E2-9E66-33D4A4D0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156477"/>
            <a:ext cx="10190071" cy="15150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800" dirty="0" err="1">
                <a:solidFill>
                  <a:srgbClr val="FFFFFF"/>
                </a:solidFill>
              </a:rPr>
              <a:t>Świadomośc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ekologiczna</a:t>
            </a:r>
            <a:r>
              <a:rPr lang="en-US" sz="3800" dirty="0">
                <a:solidFill>
                  <a:srgbClr val="FFFFFF"/>
                </a:solidFill>
              </a:rPr>
              <a:t>,</a:t>
            </a:r>
            <a:br>
              <a:rPr lang="en-US" dirty="0"/>
            </a:br>
            <a:r>
              <a:rPr lang="en-US" sz="3800" dirty="0">
                <a:solidFill>
                  <a:srgbClr val="FFFFFF"/>
                </a:solidFill>
              </a:rPr>
              <a:t> a </a:t>
            </a:r>
            <a:r>
              <a:rPr lang="en-US" sz="3800" dirty="0" err="1">
                <a:solidFill>
                  <a:srgbClr val="FFFFFF"/>
                </a:solidFill>
              </a:rPr>
              <a:t>odnawialne</a:t>
            </a:r>
            <a:r>
              <a:rPr lang="en-US" sz="3800" dirty="0">
                <a:solidFill>
                  <a:srgbClr val="FFFFFF"/>
                </a:solidFill>
              </a:rPr>
              <a:t>                                 </a:t>
            </a:r>
            <a:r>
              <a:rPr lang="en-US" sz="3800" dirty="0" err="1">
                <a:solidFill>
                  <a:srgbClr val="FFFFFF"/>
                </a:solidFill>
              </a:rPr>
              <a:t>źródła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energii</a:t>
            </a:r>
            <a:endParaRPr lang="en-US" sz="3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7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3F8A2C-3D6E-460E-BB96-D7F308A35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BA1B218-4F7E-497E-BE52-29B366190F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4997" r="-1" b="-1"/>
          <a:stretch/>
        </p:blipFill>
        <p:spPr>
          <a:xfrm>
            <a:off x="3048" y="1376"/>
            <a:ext cx="12188952" cy="685662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312420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36D61-AB66-490A-90B1-15D81FB7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3688205"/>
            <a:ext cx="10190071" cy="12992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000" dirty="0" err="1">
                <a:solidFill>
                  <a:srgbClr val="FFFFFF"/>
                </a:solidFill>
              </a:rPr>
              <a:t>Zalety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energii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słonecznej</a:t>
            </a:r>
            <a:r>
              <a:rPr lang="en-US" sz="4000" dirty="0">
                <a:solidFill>
                  <a:srgbClr val="FFFFFF"/>
                </a:solidFill>
              </a:rPr>
              <a:t>:</a:t>
            </a:r>
            <a:br>
              <a:rPr lang="en-US" sz="4000" dirty="0"/>
            </a:br>
            <a:br>
              <a:rPr lang="en-US" sz="4000" dirty="0"/>
            </a:br>
            <a:r>
              <a:rPr lang="en-US" sz="2800" dirty="0">
                <a:solidFill>
                  <a:srgbClr val="FFFFFF"/>
                </a:solidFill>
              </a:rPr>
              <a:t>- </a:t>
            </a:r>
            <a:r>
              <a:rPr lang="en-US" sz="2800" dirty="0" err="1">
                <a:solidFill>
                  <a:srgbClr val="FFFFFF"/>
                </a:solidFill>
              </a:rPr>
              <a:t>powszechny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dostęp</a:t>
            </a:r>
            <a:br>
              <a:rPr lang="en-US" sz="2800" dirty="0"/>
            </a:br>
            <a:r>
              <a:rPr lang="en-US" sz="2800" dirty="0">
                <a:solidFill>
                  <a:srgbClr val="FFFFFF"/>
                </a:solidFill>
              </a:rPr>
              <a:t>-</a:t>
            </a:r>
            <a:r>
              <a:rPr lang="en-US" sz="2800" dirty="0" err="1">
                <a:solidFill>
                  <a:srgbClr val="FFFFFF"/>
                </a:solidFill>
              </a:rPr>
              <a:t>nieograniczone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zasoby</a:t>
            </a:r>
            <a:r>
              <a:rPr lang="en-US" sz="2800" dirty="0">
                <a:solidFill>
                  <a:srgbClr val="FFFFFF"/>
                </a:solidFill>
              </a:rPr>
              <a:t> </a:t>
            </a:r>
            <a:r>
              <a:rPr lang="en-US" sz="2800" dirty="0" err="1">
                <a:solidFill>
                  <a:srgbClr val="FFFFFF"/>
                </a:solidFill>
              </a:rPr>
              <a:t>energii</a:t>
            </a:r>
            <a:br>
              <a:rPr lang="en-US" sz="2800" dirty="0"/>
            </a:br>
            <a:r>
              <a:rPr lang="en-US" sz="2800" dirty="0">
                <a:solidFill>
                  <a:srgbClr val="FFFFFF"/>
                </a:solidFill>
              </a:rPr>
              <a:t>-</a:t>
            </a:r>
            <a:r>
              <a:rPr lang="en-US" sz="2800" dirty="0" err="1">
                <a:solidFill>
                  <a:srgbClr val="FFFFFF"/>
                </a:solidFill>
              </a:rPr>
              <a:t>niskie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koszty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eksploatacji</a:t>
            </a:r>
            <a:br>
              <a:rPr lang="en-US" sz="2800" dirty="0"/>
            </a:br>
            <a:r>
              <a:rPr lang="en-US" sz="2800" dirty="0">
                <a:solidFill>
                  <a:srgbClr val="FFFFFF"/>
                </a:solidFill>
              </a:rPr>
              <a:t>-</a:t>
            </a:r>
            <a:r>
              <a:rPr lang="en-US" sz="2800" dirty="0" err="1">
                <a:solidFill>
                  <a:srgbClr val="FFFFFF"/>
                </a:solidFill>
              </a:rPr>
              <a:t>brak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negatywnego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oddziaływania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na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środowisko</a:t>
            </a:r>
            <a:br>
              <a:rPr lang="en-US" sz="2800" dirty="0"/>
            </a:br>
            <a:r>
              <a:rPr lang="en-US" sz="2800" dirty="0">
                <a:solidFill>
                  <a:srgbClr val="FFFFFF"/>
                </a:solidFill>
              </a:rPr>
              <a:t>-</a:t>
            </a:r>
            <a:r>
              <a:rPr lang="en-US" sz="2800" dirty="0" err="1">
                <a:solidFill>
                  <a:srgbClr val="FFFFFF"/>
                </a:solidFill>
              </a:rPr>
              <a:t>wygoda</a:t>
            </a:r>
            <a:r>
              <a:rPr lang="en-US" sz="2800" dirty="0">
                <a:solidFill>
                  <a:srgbClr val="FFFFFF"/>
                </a:solidFill>
              </a:rPr>
              <a:t> w </a:t>
            </a:r>
            <a:r>
              <a:rPr lang="en-US" sz="2800" dirty="0" err="1">
                <a:solidFill>
                  <a:srgbClr val="FFFFFF"/>
                </a:solidFill>
              </a:rPr>
              <a:t>użyciu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przenośnym</a:t>
            </a:r>
            <a:br>
              <a:rPr lang="en-US" sz="2800" dirty="0"/>
            </a:br>
            <a:r>
              <a:rPr lang="en-US" sz="2800" dirty="0">
                <a:solidFill>
                  <a:srgbClr val="FFFFFF"/>
                </a:solidFill>
              </a:rPr>
              <a:t>-</a:t>
            </a:r>
            <a:r>
              <a:rPr lang="en-US" sz="2800" dirty="0" err="1">
                <a:solidFill>
                  <a:srgbClr val="FFFFFF"/>
                </a:solidFill>
              </a:rPr>
              <a:t>możliwośc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wytwarznia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energetyczności</a:t>
            </a:r>
            <a:r>
              <a:rPr lang="en-US" sz="2800" dirty="0">
                <a:solidFill>
                  <a:srgbClr val="FFFFFF"/>
                </a:solidFill>
              </a:rPr>
              <a:t> w </a:t>
            </a:r>
            <a:r>
              <a:rPr lang="en-US" sz="2800" dirty="0" err="1">
                <a:solidFill>
                  <a:srgbClr val="FFFFFF"/>
                </a:solidFill>
              </a:rPr>
              <a:t>miejscach</a:t>
            </a:r>
            <a:r>
              <a:rPr lang="en-US" sz="2800" dirty="0">
                <a:solidFill>
                  <a:srgbClr val="FFFFFF"/>
                </a:solidFill>
              </a:rPr>
              <a:t> bez </a:t>
            </a:r>
            <a:r>
              <a:rPr lang="en-US" sz="2800" dirty="0" err="1">
                <a:solidFill>
                  <a:srgbClr val="FFFFFF"/>
                </a:solidFill>
              </a:rPr>
              <a:t>podłączonego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prądu</a:t>
            </a:r>
            <a:br>
              <a:rPr lang="en-US" sz="2800" dirty="0"/>
            </a:br>
            <a:br>
              <a:rPr lang="en-US" sz="2800" dirty="0"/>
            </a:b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EF5FF7-0EF1-4B03-870C-AF285D6BA263}"/>
              </a:ext>
            </a:extLst>
          </p:cNvPr>
          <p:cNvSpPr txBox="1"/>
          <p:nvPr/>
        </p:nvSpPr>
        <p:spPr>
          <a:xfrm>
            <a:off x="9575579" y="6657945"/>
            <a:ext cx="261642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11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DA0203-BFB4-49DB-A205-51AD7549D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BFCB1E-89C9-4789-A2D9-52D6C8653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396CEE71-B38D-4CD8-8370-8B16EEED0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20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6F61E84-9DCA-4F22-94BC-C901DB499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15AB6-B378-44EC-ADA0-DAEAD5C7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744909"/>
            <a:ext cx="10190071" cy="38964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/>
              <a:t>Wady </a:t>
            </a:r>
            <a:r>
              <a:rPr lang="en-US" sz="4000" dirty="0" err="1"/>
              <a:t>energii</a:t>
            </a:r>
            <a:r>
              <a:rPr lang="en-US" sz="4000" dirty="0"/>
              <a:t> </a:t>
            </a:r>
            <a:r>
              <a:rPr lang="en-US" sz="4000" dirty="0" err="1"/>
              <a:t>słonecznej</a:t>
            </a:r>
            <a:r>
              <a:rPr lang="en-US" sz="4000" dirty="0"/>
              <a:t>:</a:t>
            </a:r>
            <a:br>
              <a:rPr lang="en-US" sz="4000" dirty="0"/>
            </a:br>
            <a:br>
              <a:rPr lang="en-US" sz="4000" dirty="0"/>
            </a:br>
            <a:r>
              <a:rPr lang="en-US" sz="2600" dirty="0">
                <a:solidFill>
                  <a:srgbClr val="FFFFFF"/>
                </a:solidFill>
              </a:rPr>
              <a:t>-</a:t>
            </a:r>
            <a:r>
              <a:rPr lang="en-US" sz="2600" dirty="0" err="1">
                <a:solidFill>
                  <a:srgbClr val="FFFFFF"/>
                </a:solidFill>
              </a:rPr>
              <a:t>niemożnośc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wykorzystywania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energii</a:t>
            </a:r>
            <a:r>
              <a:rPr lang="en-US" sz="2600" dirty="0">
                <a:solidFill>
                  <a:srgbClr val="FFFFFF"/>
                </a:solidFill>
              </a:rPr>
              <a:t> w </a:t>
            </a:r>
            <a:r>
              <a:rPr lang="en-US" sz="2600" dirty="0" err="1">
                <a:solidFill>
                  <a:srgbClr val="FFFFFF"/>
                </a:solidFill>
              </a:rPr>
              <a:t>sposób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ciągły</a:t>
            </a:r>
            <a:br>
              <a:rPr lang="en-US" sz="2600" dirty="0"/>
            </a:br>
            <a:r>
              <a:rPr lang="en-US" sz="2600" dirty="0">
                <a:solidFill>
                  <a:srgbClr val="FFFFFF"/>
                </a:solidFill>
              </a:rPr>
              <a:t>-</a:t>
            </a:r>
            <a:r>
              <a:rPr lang="en-US" sz="2600" dirty="0" err="1">
                <a:solidFill>
                  <a:srgbClr val="FFFFFF"/>
                </a:solidFill>
              </a:rPr>
              <a:t>duże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koszty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inwestycyjne</a:t>
            </a:r>
            <a:br>
              <a:rPr lang="en-US" sz="2600" dirty="0"/>
            </a:br>
            <a:r>
              <a:rPr lang="en-US" sz="2600" dirty="0">
                <a:solidFill>
                  <a:srgbClr val="FFFFFF"/>
                </a:solidFill>
              </a:rPr>
              <a:t>-</a:t>
            </a:r>
            <a:r>
              <a:rPr lang="en-US" sz="2600" dirty="0" err="1">
                <a:solidFill>
                  <a:srgbClr val="FFFFFF"/>
                </a:solidFill>
              </a:rPr>
              <a:t>mała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gęstość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strumienia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energii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promieniowania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słonecznego</a:t>
            </a:r>
            <a:br>
              <a:rPr lang="en-US" sz="2600" dirty="0"/>
            </a:br>
            <a:r>
              <a:rPr lang="en-US" sz="2600" dirty="0">
                <a:solidFill>
                  <a:srgbClr val="FFFFFF"/>
                </a:solidFill>
              </a:rPr>
              <a:t>-</a:t>
            </a:r>
            <a:r>
              <a:rPr lang="en-US" sz="2600" dirty="0" err="1">
                <a:solidFill>
                  <a:srgbClr val="FFFFFF"/>
                </a:solidFill>
              </a:rPr>
              <a:t>zmienny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klimat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powoduje</a:t>
            </a:r>
            <a:r>
              <a:rPr lang="en-US" sz="2600" dirty="0">
                <a:solidFill>
                  <a:srgbClr val="FFFFFF"/>
                </a:solidFill>
              </a:rPr>
              <a:t>, </a:t>
            </a:r>
            <a:r>
              <a:rPr lang="en-US" sz="2600" dirty="0" err="1">
                <a:solidFill>
                  <a:srgbClr val="FFFFFF"/>
                </a:solidFill>
              </a:rPr>
              <a:t>że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energia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słoneczna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nie</a:t>
            </a:r>
            <a:r>
              <a:rPr lang="en-US" sz="2600" dirty="0">
                <a:solidFill>
                  <a:srgbClr val="FFFFFF"/>
                </a:solidFill>
              </a:rPr>
              <a:t> jest </a:t>
            </a:r>
            <a:r>
              <a:rPr lang="en-US" sz="2600" dirty="0" err="1">
                <a:solidFill>
                  <a:srgbClr val="FFFFFF"/>
                </a:solidFill>
              </a:rPr>
              <a:t>stabilna</a:t>
            </a: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19F85-473B-4520-AD20-14337CF6F8EC}"/>
              </a:ext>
            </a:extLst>
          </p:cNvPr>
          <p:cNvSpPr txBox="1"/>
          <p:nvPr/>
        </p:nvSpPr>
        <p:spPr>
          <a:xfrm>
            <a:off x="9718246" y="6656569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762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DA0203-BFB4-49DB-A205-51AD7549D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BFCB1E-89C9-4789-A2D9-52D6C8653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" name="Picture 3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3D303C3B-61DC-4AE3-9158-C35CFF238C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747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6F61E84-9DCA-4F22-94BC-C901DB499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0FB81-806A-4547-B4C8-D458BF0D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744909"/>
            <a:ext cx="10190071" cy="31458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Energia słoneczna - energia przyszłości!!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CF926-1C2D-491F-B5BA-10E40CA3AF1F}"/>
              </a:ext>
            </a:extLst>
          </p:cNvPr>
          <p:cNvSpPr txBox="1"/>
          <p:nvPr/>
        </p:nvSpPr>
        <p:spPr>
          <a:xfrm>
            <a:off x="9718246" y="6656569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63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DA0203-BFB4-49DB-A205-51AD7549D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BFCB1E-89C9-4789-A2D9-52D6C8653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" name="Picture 3" descr="Ziemia, księżyc, przestrzeń, glob, wszechświat, planeta ...">
            <a:extLst>
              <a:ext uri="{FF2B5EF4-FFF2-40B4-BE49-F238E27FC236}">
                <a16:creationId xmlns:a16="http://schemas.microsoft.com/office/drawing/2014/main" id="{0976AECE-32AF-462D-A39A-ADA6D43421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137" b="13293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F61E84-9DCA-4F22-94BC-C901DB499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CAE2E-468D-47F4-BE9B-C5968F35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744909"/>
            <a:ext cx="10190071" cy="31458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>
                <a:solidFill>
                  <a:srgbClr val="FFFFFF"/>
                </a:solidFill>
              </a:rPr>
              <a:t>Wykorzystane źródła: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  <a:hlinkClick r:id="rId4"/>
              </a:rPr>
              <a:t>http://swiatoze.pl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https://www.pl.m.wikipedia.org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  <a:hlinkClick r:id="rId5"/>
              </a:rPr>
              <a:t>https://www.ciere.pl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  <a:hlinkClick r:id="rId6"/>
              </a:rPr>
              <a:t>https://wwwekoradcy.pl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https://www.naukowiec.org</a:t>
            </a:r>
            <a:br>
              <a:rPr lang="en-US" sz="3000">
                <a:solidFill>
                  <a:srgbClr val="FFFFFF"/>
                </a:solidFill>
              </a:rPr>
            </a:br>
            <a:endParaRPr lang="en-US" sz="3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3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nature&#10;&#10;Description automatically generated">
            <a:extLst>
              <a:ext uri="{FF2B5EF4-FFF2-40B4-BE49-F238E27FC236}">
                <a16:creationId xmlns:a16="http://schemas.microsoft.com/office/drawing/2014/main" id="{459665C9-9573-4E42-801B-EC54E0ECCE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005" r="-1" b="903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873583-9F84-474F-9FAA-7BA70C2A4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211"/>
            <a:ext cx="7530685" cy="3163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>
                <a:solidFill>
                  <a:srgbClr val="FFFFFF"/>
                </a:solidFill>
              </a:rPr>
              <a:t>              </a:t>
            </a:r>
            <a:r>
              <a:rPr lang="en-US" sz="4000" dirty="0">
                <a:solidFill>
                  <a:srgbClr val="FFFFFF"/>
                </a:solidFill>
              </a:rPr>
              <a:t>   Energia </a:t>
            </a:r>
            <a:r>
              <a:rPr lang="en-US" sz="4000" err="1">
                <a:solidFill>
                  <a:srgbClr val="FFFFFF"/>
                </a:solidFill>
              </a:rPr>
              <a:t>odnawialna</a:t>
            </a:r>
            <a:br>
              <a:rPr lang="en-US" sz="4000" dirty="0"/>
            </a:br>
            <a:br>
              <a:rPr lang="en-US" sz="2900" dirty="0"/>
            </a:br>
            <a:r>
              <a:rPr lang="en-US" sz="2900" dirty="0">
                <a:solidFill>
                  <a:srgbClr val="FFFFFF"/>
                </a:solidFill>
              </a:rPr>
              <a:t>    </a:t>
            </a:r>
            <a:r>
              <a:rPr lang="en-US" sz="2900" err="1">
                <a:solidFill>
                  <a:srgbClr val="FFFFFF"/>
                </a:solidFill>
              </a:rPr>
              <a:t>Źródło</a:t>
            </a:r>
            <a:r>
              <a:rPr lang="en-US" sz="2900" dirty="0">
                <a:solidFill>
                  <a:srgbClr val="FFFFFF"/>
                </a:solidFill>
              </a:rPr>
              <a:t> </a:t>
            </a:r>
            <a:r>
              <a:rPr lang="en-US" sz="2900" err="1">
                <a:solidFill>
                  <a:srgbClr val="FFFFFF"/>
                </a:solidFill>
              </a:rPr>
              <a:t>energii</a:t>
            </a:r>
            <a:r>
              <a:rPr lang="en-US" sz="2900" dirty="0">
                <a:solidFill>
                  <a:srgbClr val="FFFFFF"/>
                </a:solidFill>
              </a:rPr>
              <a:t>, </a:t>
            </a:r>
            <a:r>
              <a:rPr lang="en-US" sz="2900" err="1">
                <a:solidFill>
                  <a:srgbClr val="FFFFFF"/>
                </a:solidFill>
              </a:rPr>
              <a:t>których</a:t>
            </a:r>
            <a:r>
              <a:rPr lang="en-US" sz="2900" dirty="0">
                <a:solidFill>
                  <a:srgbClr val="FFFFFF"/>
                </a:solidFill>
              </a:rPr>
              <a:t> </a:t>
            </a:r>
            <a:r>
              <a:rPr lang="en-US" sz="2900" err="1">
                <a:solidFill>
                  <a:srgbClr val="FFFFFF"/>
                </a:solidFill>
              </a:rPr>
              <a:t>wykorzystanie</a:t>
            </a:r>
            <a:r>
              <a:rPr lang="en-US" sz="2900" dirty="0">
                <a:solidFill>
                  <a:srgbClr val="FFFFFF"/>
                </a:solidFill>
              </a:rPr>
              <a:t> </a:t>
            </a:r>
            <a:br>
              <a:rPr lang="en-US" sz="2900" dirty="0"/>
            </a:br>
            <a:r>
              <a:rPr lang="en-US" sz="2900" dirty="0">
                <a:solidFill>
                  <a:srgbClr val="FFFFFF"/>
                </a:solidFill>
              </a:rPr>
              <a:t>        </a:t>
            </a:r>
            <a:r>
              <a:rPr lang="en-US" sz="2900" dirty="0" err="1">
                <a:solidFill>
                  <a:srgbClr val="FFFFFF"/>
                </a:solidFill>
              </a:rPr>
              <a:t>nie</a:t>
            </a:r>
            <a:r>
              <a:rPr lang="en-US" sz="2900" dirty="0">
                <a:solidFill>
                  <a:srgbClr val="FFFFFF"/>
                </a:solidFill>
              </a:rPr>
              <a:t> </a:t>
            </a:r>
            <a:r>
              <a:rPr lang="en-US" sz="2900" dirty="0" err="1">
                <a:solidFill>
                  <a:srgbClr val="FFFFFF"/>
                </a:solidFill>
              </a:rPr>
              <a:t>wiąże</a:t>
            </a:r>
            <a:r>
              <a:rPr lang="en-US" sz="2900" dirty="0">
                <a:solidFill>
                  <a:srgbClr val="FFFFFF"/>
                </a:solidFill>
              </a:rPr>
              <a:t> </a:t>
            </a:r>
            <a:r>
              <a:rPr lang="en-US" sz="2900" dirty="0" err="1">
                <a:solidFill>
                  <a:srgbClr val="FFFFFF"/>
                </a:solidFill>
              </a:rPr>
              <a:t>się</a:t>
            </a:r>
            <a:r>
              <a:rPr lang="en-US" sz="2900" dirty="0">
                <a:solidFill>
                  <a:srgbClr val="FFFFFF"/>
                </a:solidFill>
              </a:rPr>
              <a:t> z </a:t>
            </a:r>
            <a:r>
              <a:rPr lang="en-US" sz="2900" dirty="0" err="1">
                <a:solidFill>
                  <a:srgbClr val="FFFFFF"/>
                </a:solidFill>
              </a:rPr>
              <a:t>długotrwałym</a:t>
            </a:r>
            <a:r>
              <a:rPr lang="en-US" sz="2900" dirty="0">
                <a:solidFill>
                  <a:srgbClr val="FFFFFF"/>
                </a:solidFill>
              </a:rPr>
              <a:t> ich </a:t>
            </a:r>
            <a:r>
              <a:rPr lang="en-US" sz="2900" dirty="0" err="1">
                <a:solidFill>
                  <a:srgbClr val="FFFFFF"/>
                </a:solidFill>
              </a:rPr>
              <a:t>deficytem</a:t>
            </a:r>
            <a:r>
              <a:rPr lang="en-US" sz="2900" dirty="0">
                <a:solidFill>
                  <a:srgbClr val="FFFFFF"/>
                </a:solidFill>
              </a:rPr>
              <a:t>, </a:t>
            </a:r>
            <a:r>
              <a:rPr lang="en-US" sz="2900" dirty="0" err="1">
                <a:solidFill>
                  <a:srgbClr val="FFFFFF"/>
                </a:solidFill>
              </a:rPr>
              <a:t>ponieważ</a:t>
            </a:r>
            <a:r>
              <a:rPr lang="en-US" sz="2900" dirty="0">
                <a:solidFill>
                  <a:srgbClr val="FFFFFF"/>
                </a:solidFill>
              </a:rPr>
              <a:t> ich </a:t>
            </a:r>
            <a:r>
              <a:rPr lang="en-US" sz="2900" dirty="0" err="1">
                <a:solidFill>
                  <a:srgbClr val="FFFFFF"/>
                </a:solidFill>
              </a:rPr>
              <a:t>zasoby</a:t>
            </a:r>
            <a:r>
              <a:rPr lang="en-US" sz="2900" dirty="0">
                <a:solidFill>
                  <a:srgbClr val="FFFFFF"/>
                </a:solidFill>
              </a:rPr>
              <a:t> </a:t>
            </a:r>
            <a:br>
              <a:rPr lang="en-US" sz="2900" dirty="0"/>
            </a:br>
            <a:r>
              <a:rPr lang="en-US" sz="2900" dirty="0">
                <a:solidFill>
                  <a:srgbClr val="FFFFFF"/>
                </a:solidFill>
              </a:rPr>
              <a:t>      </a:t>
            </a:r>
            <a:r>
              <a:rPr lang="en-US" sz="2900" dirty="0" err="1">
                <a:solidFill>
                  <a:srgbClr val="FFFFFF"/>
                </a:solidFill>
              </a:rPr>
              <a:t>szybko</a:t>
            </a:r>
            <a:r>
              <a:rPr lang="en-US" sz="2900" dirty="0">
                <a:solidFill>
                  <a:srgbClr val="FFFFFF"/>
                </a:solidFill>
              </a:rPr>
              <a:t> </a:t>
            </a:r>
            <a:r>
              <a:rPr lang="en-US" sz="2900" dirty="0" err="1">
                <a:solidFill>
                  <a:srgbClr val="FFFFFF"/>
                </a:solidFill>
              </a:rPr>
              <a:t>się</a:t>
            </a:r>
            <a:r>
              <a:rPr lang="en-US" sz="2900" dirty="0">
                <a:solidFill>
                  <a:srgbClr val="FFFFFF"/>
                </a:solidFill>
              </a:rPr>
              <a:t> </a:t>
            </a:r>
            <a:r>
              <a:rPr lang="en-US" sz="2900" dirty="0" err="1">
                <a:solidFill>
                  <a:srgbClr val="FFFFFF"/>
                </a:solidFill>
              </a:rPr>
              <a:t>odnawiają</a:t>
            </a:r>
            <a:endParaRPr lang="en-US" sz="2900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420CB-B719-4C80-9CC5-4D88BFD07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74515"/>
            <a:ext cx="7583133" cy="127912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D53E1-915D-410E-BD06-CEA341F5816E}"/>
              </a:ext>
            </a:extLst>
          </p:cNvPr>
          <p:cNvSpPr txBox="1"/>
          <p:nvPr/>
        </p:nvSpPr>
        <p:spPr>
          <a:xfrm>
            <a:off x="9410627" y="6656569"/>
            <a:ext cx="277832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30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3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sky, solar cell, outdoor object, blue&#10;&#10;Description automatically generated">
            <a:extLst>
              <a:ext uri="{FF2B5EF4-FFF2-40B4-BE49-F238E27FC236}">
                <a16:creationId xmlns:a16="http://schemas.microsoft.com/office/drawing/2014/main" id="{3D129160-E154-45FE-9A54-DA8E9D38E8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143" r="7196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75EBCE-7B07-4D0C-8C3F-8C6913FF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211"/>
            <a:ext cx="7530685" cy="3163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dirty="0">
                <a:solidFill>
                  <a:srgbClr val="FFFFFF"/>
                </a:solidFill>
              </a:rPr>
              <a:t>   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Korzyści</a:t>
            </a:r>
            <a:r>
              <a:rPr lang="en-US" sz="2800" dirty="0">
                <a:solidFill>
                  <a:srgbClr val="FFFFFF"/>
                </a:solidFill>
              </a:rPr>
              <a:t> z </a:t>
            </a:r>
            <a:r>
              <a:rPr lang="en-US" sz="2800" dirty="0" err="1">
                <a:solidFill>
                  <a:srgbClr val="FFFFFF"/>
                </a:solidFill>
              </a:rPr>
              <a:t>odnawialnych</a:t>
            </a:r>
            <a:r>
              <a:rPr lang="en-US" sz="2800" dirty="0">
                <a:solidFill>
                  <a:srgbClr val="FFFFFF"/>
                </a:solidFill>
              </a:rPr>
              <a:t>    </a:t>
            </a:r>
            <a:r>
              <a:rPr lang="en-US" sz="2800" dirty="0" err="1">
                <a:solidFill>
                  <a:srgbClr val="FFFFFF"/>
                </a:solidFill>
              </a:rPr>
              <a:t>źródeł</a:t>
            </a:r>
            <a:r>
              <a:rPr lang="en-US" sz="2800" dirty="0">
                <a:solidFill>
                  <a:srgbClr val="FFFFFF"/>
                </a:solidFill>
              </a:rPr>
              <a:t> </a:t>
            </a:r>
            <a:r>
              <a:rPr lang="en-US" sz="2800" dirty="0" err="1">
                <a:solidFill>
                  <a:srgbClr val="FFFFFF"/>
                </a:solidFill>
              </a:rPr>
              <a:t>energii</a:t>
            </a:r>
            <a:r>
              <a:rPr lang="en-US" sz="2800" dirty="0">
                <a:solidFill>
                  <a:srgbClr val="FFFFFF"/>
                </a:solidFill>
              </a:rPr>
              <a:t>:</a:t>
            </a:r>
            <a:br>
              <a:rPr lang="en-US" sz="2800" dirty="0"/>
            </a:br>
            <a:r>
              <a:rPr lang="en-US" sz="2100" dirty="0">
                <a:solidFill>
                  <a:srgbClr val="FFFFFF"/>
                </a:solidFill>
              </a:rPr>
              <a:t>-</a:t>
            </a:r>
            <a:r>
              <a:rPr lang="en-US" sz="2100" dirty="0" err="1">
                <a:solidFill>
                  <a:srgbClr val="FFFFFF"/>
                </a:solidFill>
              </a:rPr>
              <a:t>dostęp</a:t>
            </a:r>
            <a:r>
              <a:rPr lang="en-US" sz="2100" dirty="0">
                <a:solidFill>
                  <a:srgbClr val="FFFFFF"/>
                </a:solidFill>
              </a:rPr>
              <a:t> do </a:t>
            </a:r>
            <a:r>
              <a:rPr lang="en-US" sz="2100" dirty="0" err="1">
                <a:solidFill>
                  <a:srgbClr val="FFFFFF"/>
                </a:solidFill>
              </a:rPr>
              <a:t>naturalnej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energii</a:t>
            </a:r>
            <a:br>
              <a:rPr lang="en-US" sz="2100" dirty="0"/>
            </a:br>
            <a:r>
              <a:rPr lang="en-US" sz="2100" dirty="0">
                <a:solidFill>
                  <a:srgbClr val="FFFFFF"/>
                </a:solidFill>
              </a:rPr>
              <a:t>-</a:t>
            </a:r>
            <a:r>
              <a:rPr lang="en-US" sz="2100" dirty="0" err="1">
                <a:solidFill>
                  <a:srgbClr val="FFFFFF"/>
                </a:solidFill>
              </a:rPr>
              <a:t>niezależność</a:t>
            </a:r>
            <a:r>
              <a:rPr lang="en-US" sz="2100" dirty="0">
                <a:solidFill>
                  <a:srgbClr val="FFFFFF"/>
                </a:solidFill>
              </a:rPr>
              <a:t> od </a:t>
            </a:r>
            <a:r>
              <a:rPr lang="en-US" sz="2100" dirty="0" err="1">
                <a:solidFill>
                  <a:srgbClr val="FFFFFF"/>
                </a:solidFill>
              </a:rPr>
              <a:t>dostawców</a:t>
            </a:r>
            <a:br>
              <a:rPr lang="en-US" sz="2100" dirty="0"/>
            </a:br>
            <a:r>
              <a:rPr lang="en-US" sz="2100" dirty="0">
                <a:solidFill>
                  <a:srgbClr val="FFFFFF"/>
                </a:solidFill>
              </a:rPr>
              <a:t>-</a:t>
            </a:r>
            <a:r>
              <a:rPr lang="en-US" sz="2100" dirty="0" err="1">
                <a:solidFill>
                  <a:srgbClr val="FFFFFF"/>
                </a:solidFill>
              </a:rPr>
              <a:t>sprzyjają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zdrowiu</a:t>
            </a:r>
            <a:r>
              <a:rPr lang="en-US" sz="2100" dirty="0">
                <a:solidFill>
                  <a:srgbClr val="FFFFFF"/>
                </a:solidFill>
              </a:rPr>
              <a:t> I </a:t>
            </a:r>
            <a:r>
              <a:rPr lang="en-US" sz="2100" dirty="0" err="1">
                <a:solidFill>
                  <a:srgbClr val="FFFFFF"/>
                </a:solidFill>
              </a:rPr>
              <a:t>poprawie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klimatu</a:t>
            </a:r>
            <a:br>
              <a:rPr lang="en-US" sz="2100" dirty="0"/>
            </a:br>
            <a:r>
              <a:rPr lang="en-US" sz="2100" dirty="0">
                <a:solidFill>
                  <a:srgbClr val="FFFFFF"/>
                </a:solidFill>
              </a:rPr>
              <a:t>-</a:t>
            </a:r>
            <a:r>
              <a:rPr lang="en-US" sz="2100" dirty="0" err="1">
                <a:solidFill>
                  <a:srgbClr val="FFFFFF"/>
                </a:solidFill>
              </a:rPr>
              <a:t>wysoka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wydajność</a:t>
            </a:r>
            <a:br>
              <a:rPr lang="en-US" sz="2100" dirty="0"/>
            </a:br>
            <a:r>
              <a:rPr lang="en-US" sz="2100" dirty="0">
                <a:solidFill>
                  <a:srgbClr val="FFFFFF"/>
                </a:solidFill>
              </a:rPr>
              <a:t>-</a:t>
            </a:r>
            <a:r>
              <a:rPr lang="en-US" sz="2100" dirty="0" err="1">
                <a:solidFill>
                  <a:srgbClr val="FFFFFF"/>
                </a:solidFill>
              </a:rPr>
              <a:t>oszczędność</a:t>
            </a:r>
            <a:r>
              <a:rPr lang="en-US" sz="2100" dirty="0">
                <a:solidFill>
                  <a:srgbClr val="FFFFFF"/>
                </a:solidFill>
              </a:rPr>
              <a:t> </a:t>
            </a:r>
            <a:br>
              <a:rPr lang="en-US" sz="2100" dirty="0"/>
            </a:br>
            <a:r>
              <a:rPr lang="en-US" sz="2100" dirty="0">
                <a:solidFill>
                  <a:srgbClr val="FFFFFF"/>
                </a:solidFill>
              </a:rPr>
              <a:t>-</a:t>
            </a:r>
            <a:r>
              <a:rPr lang="en-US" sz="2100" dirty="0" err="1">
                <a:solidFill>
                  <a:srgbClr val="FFFFFF"/>
                </a:solidFill>
              </a:rPr>
              <a:t>działa</a:t>
            </a:r>
            <a:r>
              <a:rPr lang="en-US" sz="2100" dirty="0">
                <a:solidFill>
                  <a:srgbClr val="FFFFFF"/>
                </a:solidFill>
              </a:rPr>
              <a:t> 24h</a:t>
            </a:r>
            <a:br>
              <a:rPr lang="en-US" sz="2100" dirty="0"/>
            </a:br>
            <a:r>
              <a:rPr lang="en-US" sz="2100" dirty="0">
                <a:solidFill>
                  <a:srgbClr val="FFFFFF"/>
                </a:solidFill>
              </a:rPr>
              <a:t>-</a:t>
            </a:r>
            <a:r>
              <a:rPr lang="en-US" sz="2100" dirty="0" err="1">
                <a:solidFill>
                  <a:srgbClr val="FFFFFF"/>
                </a:solidFill>
              </a:rPr>
              <a:t>prawie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bezawaryjna</a:t>
            </a:r>
            <a:br>
              <a:rPr lang="en-US" sz="2100" dirty="0"/>
            </a:br>
            <a:r>
              <a:rPr lang="en-US" sz="2100" dirty="0">
                <a:solidFill>
                  <a:srgbClr val="FFFFFF"/>
                </a:solidFill>
              </a:rPr>
              <a:t>-</a:t>
            </a:r>
            <a:r>
              <a:rPr lang="en-US" sz="2100" dirty="0" err="1">
                <a:solidFill>
                  <a:srgbClr val="FFFFFF"/>
                </a:solidFill>
              </a:rPr>
              <a:t>zmniejsza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poziom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gazów</a:t>
            </a:r>
            <a:r>
              <a:rPr lang="en-US" sz="2100" dirty="0">
                <a:solidFill>
                  <a:srgbClr val="FFFFFF"/>
                </a:solidFill>
              </a:rPr>
              <a:t> do </a:t>
            </a:r>
            <a:r>
              <a:rPr lang="en-US" sz="2100" dirty="0" err="1">
                <a:solidFill>
                  <a:srgbClr val="FFFFFF"/>
                </a:solidFill>
              </a:rPr>
              <a:t>atmosfery</a:t>
            </a: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C1C5D-A42A-494B-B9D6-AC5672F4B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74515"/>
            <a:ext cx="7583133" cy="127912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F74D9-30E4-4A01-AAAF-EB2C6B2C51E1}"/>
              </a:ext>
            </a:extLst>
          </p:cNvPr>
          <p:cNvSpPr txBox="1"/>
          <p:nvPr/>
        </p:nvSpPr>
        <p:spPr>
          <a:xfrm>
            <a:off x="9715198" y="6656569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3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8C7EAD2-E331-48D7-A29C-7AC40A3FA6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5685" r="-1" b="19310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1F8E3F-4CCE-42B5-9EA2-1A9A45F4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211"/>
            <a:ext cx="7530685" cy="3163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</a:rPr>
              <a:t>Rodzaje źródeł energii: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- energia słoneczna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- energia wiatrowa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- energia wodna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- energia biomasy 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- energia geotermalna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18E2F-F45C-4B4A-80D5-FD7075148D71}"/>
              </a:ext>
            </a:extLst>
          </p:cNvPr>
          <p:cNvSpPr txBox="1"/>
          <p:nvPr/>
        </p:nvSpPr>
        <p:spPr>
          <a:xfrm>
            <a:off x="9401009" y="6656569"/>
            <a:ext cx="278794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13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3F8A2C-3D6E-460E-BB96-D7F308A35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" name="Picture 3" descr="A picture containing outdoor, sky, solar cell, outdoor object&#10;&#10;Description automatically generated">
            <a:extLst>
              <a:ext uri="{FF2B5EF4-FFF2-40B4-BE49-F238E27FC236}">
                <a16:creationId xmlns:a16="http://schemas.microsoft.com/office/drawing/2014/main" id="{B2064079-389E-48A3-907C-DA86F2DFE9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528" r="-1" b="15467"/>
          <a:stretch/>
        </p:blipFill>
        <p:spPr>
          <a:xfrm>
            <a:off x="3048" y="1376"/>
            <a:ext cx="12188952" cy="68566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312420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5F6B1-6301-4234-BC6E-A827F7BB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2448534"/>
            <a:ext cx="10190071" cy="12196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</a:rPr>
              <a:t>Energia </a:t>
            </a:r>
            <a:r>
              <a:rPr lang="en-US" sz="7200" dirty="0" err="1">
                <a:solidFill>
                  <a:srgbClr val="FFFFFF"/>
                </a:solidFill>
              </a:rPr>
              <a:t>słoneczna</a:t>
            </a:r>
            <a:endParaRPr lang="en-US" sz="720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24B71-09AB-4A69-8D6D-1EA8C17BDC8B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8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00" y="0"/>
            <a:ext cx="12203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9F5D68-3D95-43BF-ACDE-75B3AF83A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3AC5ED2-7560-4690-BDE5-563A97456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8E2C1-97DB-4403-9E8D-2155ED67E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1066800"/>
            <a:ext cx="5062727" cy="28335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>
                <a:solidFill>
                  <a:schemeClr val="tx2"/>
                </a:solidFill>
              </a:rPr>
              <a:t>Ogromny, niewyczerpany i czysty zasób naturalny. </a:t>
            </a:r>
          </a:p>
        </p:txBody>
      </p:sp>
      <p:pic>
        <p:nvPicPr>
          <p:cNvPr id="3" name="Picture 3" descr="A picture containing sky, outdoor, mountain, snow&#10;&#10;Description automatically generated">
            <a:extLst>
              <a:ext uri="{FF2B5EF4-FFF2-40B4-BE49-F238E27FC236}">
                <a16:creationId xmlns:a16="http://schemas.microsoft.com/office/drawing/2014/main" id="{1632BD9F-4643-4DF2-8609-3E03116EE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4534" r="-1" b="-1"/>
          <a:stretch/>
        </p:blipFill>
        <p:spPr>
          <a:xfrm>
            <a:off x="838200" y="838200"/>
            <a:ext cx="4617008" cy="518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065B05-F94F-4958-9778-3590F94F0757}"/>
              </a:ext>
            </a:extLst>
          </p:cNvPr>
          <p:cNvSpPr txBox="1"/>
          <p:nvPr/>
        </p:nvSpPr>
        <p:spPr>
          <a:xfrm>
            <a:off x="2838786" y="5819745"/>
            <a:ext cx="261642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11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3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Darmowe Zdjęcia : zamglenie, jesień, niebo, Natura, słońce ...">
            <a:extLst>
              <a:ext uri="{FF2B5EF4-FFF2-40B4-BE49-F238E27FC236}">
                <a16:creationId xmlns:a16="http://schemas.microsoft.com/office/drawing/2014/main" id="{DEEF04B4-96C9-4501-A774-E3E166DF8E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t="2014" r="-1" b="41733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FE1AA2-CC3D-4F0F-9B77-55BDECE4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211"/>
            <a:ext cx="7530685" cy="31638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3600" dirty="0"/>
            </a:br>
            <a:r>
              <a:rPr lang="en-US" sz="3600" dirty="0" err="1">
                <a:solidFill>
                  <a:srgbClr val="FFFFFF"/>
                </a:solidFill>
              </a:rPr>
              <a:t>Powstaje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na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skutek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fuzji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jądrowych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zachodzących</a:t>
            </a:r>
            <a:r>
              <a:rPr lang="en-US" sz="3600" dirty="0">
                <a:solidFill>
                  <a:srgbClr val="FFFFFF"/>
                </a:solidFill>
              </a:rPr>
              <a:t> we </a:t>
            </a:r>
            <a:r>
              <a:rPr lang="en-US" sz="3600" dirty="0" err="1">
                <a:solidFill>
                  <a:srgbClr val="FFFFFF"/>
                </a:solidFill>
              </a:rPr>
              <a:t>wnętrzu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Słońca</a:t>
            </a:r>
            <a:r>
              <a:rPr lang="en-US" sz="3600" dirty="0">
                <a:solidFill>
                  <a:srgbClr val="FFFFFF"/>
                </a:solidFill>
              </a:rPr>
              <a:t>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>
                <a:solidFill>
                  <a:srgbClr val="FFFFFF"/>
                </a:solidFill>
              </a:rPr>
              <a:t>Do </a:t>
            </a:r>
            <a:r>
              <a:rPr lang="en-US" sz="3600" dirty="0" err="1">
                <a:solidFill>
                  <a:srgbClr val="FFFFFF"/>
                </a:solidFill>
              </a:rPr>
              <a:t>ziemi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dociera</a:t>
            </a:r>
            <a:r>
              <a:rPr lang="en-US" sz="3600" dirty="0">
                <a:solidFill>
                  <a:srgbClr val="FFFFFF"/>
                </a:solidFill>
              </a:rPr>
              <a:t> w </a:t>
            </a:r>
            <a:r>
              <a:rPr lang="en-US" sz="3600" dirty="0" err="1">
                <a:solidFill>
                  <a:srgbClr val="FFFFFF"/>
                </a:solidFill>
              </a:rPr>
              <a:t>postaci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promieni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słonecznych</a:t>
            </a:r>
            <a:r>
              <a:rPr lang="en-US" sz="36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3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3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6" descr="Clip Art Sun Rays 1 Free Stock Photo - Public Domain Pictures">
            <a:extLst>
              <a:ext uri="{FF2B5EF4-FFF2-40B4-BE49-F238E27FC236}">
                <a16:creationId xmlns:a16="http://schemas.microsoft.com/office/drawing/2014/main" id="{EF608689-7CD1-432A-96CA-A44ADC990E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t="12113" r="-1" b="31633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2604A-2433-497F-BC9A-F727E100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211"/>
            <a:ext cx="7530685" cy="31638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Wykorzystanie energii słonecznej.</a:t>
            </a:r>
          </a:p>
        </p:txBody>
      </p:sp>
    </p:spTree>
    <p:extLst>
      <p:ext uri="{BB962C8B-B14F-4D97-AF65-F5344CB8AC3E}">
        <p14:creationId xmlns:p14="http://schemas.microsoft.com/office/powerpoint/2010/main" val="40711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056FD6-9767-4B1A-ACC2-9883F6A5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79928" cy="68580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Zonne Zonnepanelen Zonne-Boerderij · Gratis foto op Pixabay">
            <a:extLst>
              <a:ext uri="{FF2B5EF4-FFF2-40B4-BE49-F238E27FC236}">
                <a16:creationId xmlns:a16="http://schemas.microsoft.com/office/drawing/2014/main" id="{F52F040E-8F80-4957-9661-88EC025F0E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t="17014" r="-1" b="7982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9FDAE5-478E-412C-9C92-C0822460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744909"/>
            <a:ext cx="10190071" cy="31458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         Fotowoltaika</a:t>
            </a:r>
            <a:br>
              <a:rPr lang="en-US">
                <a:solidFill>
                  <a:srgbClr val="FFFFFF"/>
                </a:solidFill>
              </a:rPr>
            </a:b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Padające na ogniwa fotowoltaiczne promienie słoneczne , które zamieniają się w prąd.</a:t>
            </a:r>
          </a:p>
        </p:txBody>
      </p:sp>
    </p:spTree>
    <p:extLst>
      <p:ext uri="{BB962C8B-B14F-4D97-AF65-F5344CB8AC3E}">
        <p14:creationId xmlns:p14="http://schemas.microsoft.com/office/powerpoint/2010/main" val="10871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3C2230"/>
      </a:dk2>
      <a:lt2>
        <a:srgbClr val="E2E3E8"/>
      </a:lt2>
      <a:accent1>
        <a:srgbClr val="B79F48"/>
      </a:accent1>
      <a:accent2>
        <a:srgbClr val="B1653B"/>
      </a:accent2>
      <a:accent3>
        <a:srgbClr val="C34D53"/>
      </a:accent3>
      <a:accent4>
        <a:srgbClr val="B13B73"/>
      </a:accent4>
      <a:accent5>
        <a:srgbClr val="C34DB6"/>
      </a:accent5>
      <a:accent6>
        <a:srgbClr val="8D3BB1"/>
      </a:accent6>
      <a:hlink>
        <a:srgbClr val="BF3F9C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BlockprintVTI</vt:lpstr>
      <vt:lpstr>"Odnawialne źródła energii w służbie człowieka" </vt:lpstr>
      <vt:lpstr>                 Energia odnawialna      Źródło energii, których wykorzystanie          nie wiąże się z długotrwałym ich deficytem, ponieważ ich zasoby        szybko się odnawiają</vt:lpstr>
      <vt:lpstr>    Korzyści z odnawialnych    źródeł energii: -dostęp do naturalnej energii -niezależność od dostawców -sprzyjają zdrowiu I poprawie klimatu -wysoka wydajność -oszczędność  -działa 24h -prawie bezawaryjna -zmniejsza poziom gazów do atmosfery</vt:lpstr>
      <vt:lpstr>Rodzaje źródeł energii: - energia słoneczna - energia wiatrowa - energia wodna - energia biomasy  - energia geotermalna</vt:lpstr>
      <vt:lpstr>Energia słoneczna</vt:lpstr>
      <vt:lpstr>Ogromny, niewyczerpany i czysty zasób naturalny. </vt:lpstr>
      <vt:lpstr> Powstaje na skutek fuzji jądrowych zachodzących we wnętrzu Słońca.  Do ziemi dociera w postaci promieni słonecznych.</vt:lpstr>
      <vt:lpstr>Wykorzystanie energii słonecznej.</vt:lpstr>
      <vt:lpstr>         Fotowoltaika  Padające na ogniwa fotowoltaiczne promienie słoneczne , które zamieniają się w prąd.</vt:lpstr>
      <vt:lpstr>Kolektory słoneczne  Wykorzystywane do pozyskiwania ciepła z energii słonecznej.</vt:lpstr>
      <vt:lpstr>Świadomośc ekologiczna,  a odnawialne                                 źródła energii</vt:lpstr>
      <vt:lpstr>Zalety energii słonecznej:  - powszechny dostęp -nieograniczone zasoby energii -niskie koszty eksploatacji -brak negatywnego oddziaływania na środowisko -wygoda w użyciu przenośnym -możliwośc wytwarznia energetyczności w miejscach bez podłączonego prądu   </vt:lpstr>
      <vt:lpstr>Wady energii słonecznej:  -niemożnośc wykorzystywania energii w sposób ciągły -duże koszty inwestycyjne -mała gęstość strumienia energii promieniowania słonecznego -zmienny klimat powoduje, że energia słoneczna nie jest stabilna</vt:lpstr>
      <vt:lpstr>Energia słoneczna - energia przyszłości!! </vt:lpstr>
      <vt:lpstr>Wykorzystane źródła: http://swiatoze.pl https://www.pl.m.wikipedia.org https://www.ciere.pl https://wwwekoradcy.pl https://www.naukowiec.org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337</cp:revision>
  <dcterms:created xsi:type="dcterms:W3CDTF">2021-05-02T12:17:19Z</dcterms:created>
  <dcterms:modified xsi:type="dcterms:W3CDTF">2021-05-02T13:40:43Z</dcterms:modified>
</cp:coreProperties>
</file>