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CA7D8-4230-499C-B791-0E4253B46BB7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6B173-FB43-4665-A983-7E70973D59F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2A7AA-A614-4AB5-ADEB-FE8442B7071C}" type="datetimeFigureOut">
              <a:rPr lang="pl-PL" smtClean="0"/>
              <a:pPr/>
              <a:t>2020-04-06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D9B1E-D2CE-40A3-8187-F3CB8754FB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sip.gov.pl/aplikacje/o-aplikacjach/aplikacja-prokuratorsk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u="sng" dirty="0" smtClean="0">
                <a:solidFill>
                  <a:srgbClr val="FF0000"/>
                </a:solidFill>
              </a:rPr>
              <a:t>ZAWODY ZWIĄZANE Z WYMIAREM SPRAWIEDLIWOŚCI</a:t>
            </a:r>
            <a:endParaRPr lang="pl-PL" sz="2800" u="sng" dirty="0">
              <a:solidFill>
                <a:srgbClr val="FF0000"/>
              </a:solidFill>
            </a:endParaRPr>
          </a:p>
        </p:txBody>
      </p:sp>
      <p:pic>
        <p:nvPicPr>
          <p:cNvPr id="1026" name="Picture 2" descr="Znalezione obrazy dla zapytania sÄdownictw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524328" cy="4070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10543"/>
          </a:xfrm>
        </p:spPr>
        <p:txBody>
          <a:bodyPr>
            <a:normAutofit fontScale="90000"/>
          </a:bodyPr>
          <a:lstStyle/>
          <a:p>
            <a:r>
              <a:rPr lang="pl-PL" b="1" i="1" u="sng" dirty="0"/>
              <a:t>RADCA PRAWNY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5760640" cy="6264696"/>
          </a:xfrm>
        </p:spPr>
        <p:txBody>
          <a:bodyPr>
            <a:normAutofit fontScale="40000" lnSpcReduction="20000"/>
          </a:bodyPr>
          <a:lstStyle/>
          <a:p>
            <a:r>
              <a:rPr lang="pl-PL" sz="5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1.Kim jest?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- Radca Prawny to fachowy i profesjonalny prawnik. Jego toga jest czarna, a kolor żabotu ciemnoniebieski.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 </a:t>
            </a:r>
            <a:endParaRPr lang="pl-PL" sz="5000" u="sng" dirty="0">
              <a:solidFill>
                <a:schemeClr val="tx1"/>
              </a:solidFill>
            </a:endParaRPr>
          </a:p>
          <a:p>
            <a:r>
              <a:rPr lang="pl-PL" sz="5000" u="sng" dirty="0">
                <a:solidFill>
                  <a:schemeClr val="tx1"/>
                </a:solidFill>
              </a:rPr>
              <a:t> </a:t>
            </a:r>
            <a:r>
              <a:rPr lang="pl-PL" sz="5000" u="sng" dirty="0">
                <a:solidFill>
                  <a:srgbClr val="0070C0"/>
                </a:solidFill>
              </a:rPr>
              <a:t>2.Czym się zajmuje? 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-Jego praca polega na świadczeniu usług pomocy prawnej. Szczególniej Radca przygotowywuje pisma urzędowe, opinie prawne, umowy oraz projekty.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 </a:t>
            </a:r>
            <a:endParaRPr lang="pl-PL" sz="5000" dirty="0">
              <a:solidFill>
                <a:srgbClr val="0070C0"/>
              </a:solidFill>
            </a:endParaRPr>
          </a:p>
          <a:p>
            <a:r>
              <a:rPr lang="pl-PL" sz="5000" dirty="0">
                <a:solidFill>
                  <a:srgbClr val="0070C0"/>
                </a:solidFill>
              </a:rPr>
              <a:t> </a:t>
            </a:r>
            <a:r>
              <a:rPr lang="pl-PL" sz="5000" u="sng" dirty="0">
                <a:solidFill>
                  <a:srgbClr val="0070C0"/>
                </a:solidFill>
              </a:rPr>
              <a:t>3.Jak nim zostać? 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-Po ukończeniu studiów prawniczych, należy odbyć aplikację radcowską. Trwa ona trzy lata, ma za zadanie przygotować aplikanta do należytego i samodzielnego wykonywania zawodu radcy prawnego.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l-PL" sz="5000" dirty="0">
                <a:solidFill>
                  <a:schemeClr val="tx1"/>
                </a:solidFill>
              </a:rPr>
              <a:t> 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 </a:t>
            </a:r>
          </a:p>
          <a:p>
            <a:endParaRPr lang="pl-PL" dirty="0"/>
          </a:p>
        </p:txBody>
      </p:sp>
      <p:pic>
        <p:nvPicPr>
          <p:cNvPr id="11266" name="Picture 2" descr="Znalezione obrazy dla zapytania radca praw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636912"/>
            <a:ext cx="3169449" cy="2112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756592" y="548680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pl-PL" b="1" i="1" u="sng" dirty="0"/>
              <a:t>ADWOKAT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95536" y="1700808"/>
            <a:ext cx="6120680" cy="4176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u="sng" dirty="0" smtClean="0">
                <a:solidFill>
                  <a:srgbClr val="00B050"/>
                </a:solidFill>
              </a:rPr>
              <a:t>1.Kim </a:t>
            </a:r>
            <a:r>
              <a:rPr lang="pl-PL" sz="2000" u="sng" dirty="0">
                <a:solidFill>
                  <a:srgbClr val="00B050"/>
                </a:solidFill>
              </a:rPr>
              <a:t>jest</a:t>
            </a:r>
            <a:r>
              <a:rPr lang="pl-PL" sz="2000" u="sng" dirty="0" smtClean="0">
                <a:solidFill>
                  <a:srgbClr val="00B050"/>
                </a:solidFill>
              </a:rPr>
              <a:t>?</a:t>
            </a:r>
          </a:p>
          <a:p>
            <a:r>
              <a:rPr lang="pl-PL" sz="2000" dirty="0" smtClean="0"/>
              <a:t>-Podobnie </a:t>
            </a:r>
            <a:r>
              <a:rPr lang="pl-PL" sz="2000" dirty="0"/>
              <a:t>jak Radca Prawny jest profesjonalnym prawnikiem. </a:t>
            </a:r>
            <a:r>
              <a:rPr lang="pl-PL" sz="2000" dirty="0" smtClean="0"/>
              <a:t>Jest </a:t>
            </a:r>
            <a:r>
              <a:rPr lang="pl-PL" sz="2000" dirty="0"/>
              <a:t>to jeden z najstarszych zawodów prawniczych. Ma czarną togę</a:t>
            </a:r>
            <a:r>
              <a:rPr lang="pl-PL" sz="2000" dirty="0" smtClean="0"/>
              <a:t>, a </a:t>
            </a:r>
            <a:r>
              <a:rPr lang="pl-PL" sz="2000" dirty="0"/>
              <a:t>wykończenia </a:t>
            </a:r>
            <a:r>
              <a:rPr lang="pl-PL" sz="2000" dirty="0" smtClean="0"/>
              <a:t>mankietów </a:t>
            </a:r>
            <a:r>
              <a:rPr lang="pl-PL" sz="2000" dirty="0"/>
              <a:t>oraz żabot są w kolorze zielonym</a:t>
            </a:r>
            <a:r>
              <a:rPr lang="pl-PL" sz="2000" dirty="0" smtClean="0"/>
              <a:t>.</a:t>
            </a:r>
          </a:p>
          <a:p>
            <a:endParaRPr lang="pl-PL" sz="2000" dirty="0" smtClean="0"/>
          </a:p>
          <a:p>
            <a:pPr algn="ctr"/>
            <a:r>
              <a:rPr lang="pl-PL" sz="2000" dirty="0" smtClean="0"/>
              <a:t> </a:t>
            </a:r>
            <a:r>
              <a:rPr lang="pl-PL" sz="2000" u="sng" dirty="0">
                <a:solidFill>
                  <a:srgbClr val="00B050"/>
                </a:solidFill>
              </a:rPr>
              <a:t>2.Czym się zajmuje? </a:t>
            </a:r>
            <a:endParaRPr lang="pl-PL" sz="2000" u="sng" dirty="0" smtClean="0">
              <a:solidFill>
                <a:srgbClr val="00B050"/>
              </a:solidFill>
            </a:endParaRPr>
          </a:p>
          <a:p>
            <a:r>
              <a:rPr lang="pl-PL" sz="2000" dirty="0" smtClean="0"/>
              <a:t>-Jego </a:t>
            </a:r>
            <a:r>
              <a:rPr lang="pl-PL" sz="2000" dirty="0"/>
              <a:t>zawód polega na świadczeniu pomocy </a:t>
            </a:r>
            <a:r>
              <a:rPr lang="pl-PL" sz="2000" dirty="0" smtClean="0"/>
              <a:t>prawnej. Może </a:t>
            </a:r>
            <a:r>
              <a:rPr lang="pl-PL" sz="2000" dirty="0"/>
              <a:t>wystąpić w naszym imieniu przed sądem</a:t>
            </a:r>
            <a:r>
              <a:rPr lang="pl-PL" sz="2000" dirty="0" smtClean="0"/>
              <a:t>.</a:t>
            </a:r>
          </a:p>
          <a:p>
            <a:r>
              <a:rPr lang="pl-PL" sz="2000" dirty="0" smtClean="0"/>
              <a:t> </a:t>
            </a:r>
            <a:endParaRPr lang="pl-PL" sz="2000" dirty="0" smtClean="0">
              <a:solidFill>
                <a:srgbClr val="00B050"/>
              </a:solidFill>
            </a:endParaRPr>
          </a:p>
          <a:p>
            <a:pPr algn="ctr"/>
            <a:r>
              <a:rPr lang="pl-PL" sz="2000" u="sng" dirty="0" smtClean="0">
                <a:solidFill>
                  <a:srgbClr val="00B050"/>
                </a:solidFill>
              </a:rPr>
              <a:t>3.Jak </a:t>
            </a:r>
            <a:r>
              <a:rPr lang="pl-PL" sz="2000" u="sng" dirty="0">
                <a:solidFill>
                  <a:srgbClr val="00B050"/>
                </a:solidFill>
              </a:rPr>
              <a:t>zostać adwokatem? </a:t>
            </a:r>
            <a:endParaRPr lang="pl-PL" sz="2000" u="sng" dirty="0" smtClean="0">
              <a:solidFill>
                <a:srgbClr val="00B050"/>
              </a:solidFill>
            </a:endParaRPr>
          </a:p>
          <a:p>
            <a:r>
              <a:rPr lang="pl-PL" sz="2000" dirty="0" smtClean="0"/>
              <a:t>-Również </a:t>
            </a:r>
            <a:r>
              <a:rPr lang="pl-PL" sz="2000" dirty="0"/>
              <a:t>trzeba ukończyć wyższe studia prawnicze oraz odbyć trzy letnią aplikacje </a:t>
            </a:r>
            <a:r>
              <a:rPr lang="pl-PL" sz="2400" dirty="0"/>
              <a:t>.</a:t>
            </a:r>
          </a:p>
        </p:txBody>
      </p:sp>
      <p:pic>
        <p:nvPicPr>
          <p:cNvPr id="14338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4988" y="476672"/>
            <a:ext cx="3369012" cy="20162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55776" y="0"/>
            <a:ext cx="4388024" cy="1196752"/>
          </a:xfrm>
        </p:spPr>
        <p:txBody>
          <a:bodyPr/>
          <a:lstStyle/>
          <a:p>
            <a:r>
              <a:rPr lang="pl-PL" b="1" i="1" u="sng" dirty="0"/>
              <a:t>PROKURATOR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0" y="1196752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u="sng" dirty="0">
                <a:solidFill>
                  <a:srgbClr val="FF0000"/>
                </a:solidFill>
              </a:rPr>
              <a:t>1.Kim jest</a:t>
            </a:r>
            <a:r>
              <a:rPr lang="pl-PL" u="sng" dirty="0" smtClean="0">
                <a:solidFill>
                  <a:srgbClr val="FF0000"/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pl-PL" dirty="0" smtClean="0"/>
              <a:t>Prokurator </a:t>
            </a:r>
            <a:r>
              <a:rPr lang="pl-PL" dirty="0"/>
              <a:t>inaczej nazywany oskarżycielem publicznym. Stoi na straży </a:t>
            </a:r>
            <a:r>
              <a:rPr lang="pl-PL" dirty="0" smtClean="0"/>
              <a:t>praworządności, czuwa </a:t>
            </a:r>
            <a:r>
              <a:rPr lang="pl-PL" dirty="0"/>
              <a:t>nad ściganiem przestępstw. Jego główną rolą jest udowodnienie winy oskarżonego. Na rozprawach nosi czarną </a:t>
            </a:r>
            <a:r>
              <a:rPr lang="pl-PL" dirty="0" smtClean="0"/>
              <a:t>togę, a </a:t>
            </a:r>
            <a:r>
              <a:rPr lang="pl-PL" dirty="0"/>
              <a:t>mankiety są w kolorze czerwonym. </a:t>
            </a: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 algn="ctr"/>
            <a:r>
              <a:rPr lang="pl-PL" u="sng" dirty="0" smtClean="0">
                <a:solidFill>
                  <a:srgbClr val="FF0000"/>
                </a:solidFill>
              </a:rPr>
              <a:t>2.Jaki </a:t>
            </a:r>
            <a:r>
              <a:rPr lang="pl-PL" u="sng" dirty="0">
                <a:solidFill>
                  <a:srgbClr val="FF0000"/>
                </a:solidFill>
              </a:rPr>
              <a:t>musi być prokurator</a:t>
            </a:r>
            <a:r>
              <a:rPr lang="pl-PL" u="sng" dirty="0" smtClean="0">
                <a:solidFill>
                  <a:srgbClr val="FF0000"/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pl-PL" dirty="0" smtClean="0"/>
              <a:t>Osoba </a:t>
            </a:r>
            <a:r>
              <a:rPr lang="pl-PL" dirty="0"/>
              <a:t>wykonująca ten zawód</a:t>
            </a:r>
            <a:r>
              <a:rPr lang="pl-PL" dirty="0" smtClean="0"/>
              <a:t>, powinna </a:t>
            </a:r>
            <a:r>
              <a:rPr lang="pl-PL" dirty="0"/>
              <a:t>kierować się zasadą bezstronności i równego traktowania wszystkich obywateli</a:t>
            </a:r>
            <a:r>
              <a:rPr lang="pl-PL" dirty="0" smtClean="0"/>
              <a:t>.</a:t>
            </a:r>
          </a:p>
        </p:txBody>
      </p:sp>
      <p:pic>
        <p:nvPicPr>
          <p:cNvPr id="15362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88840"/>
            <a:ext cx="2592287" cy="1728192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0" y="429309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dirty="0" smtClean="0"/>
              <a:t>Osoby myślące o tym, by wykonywać zawód prokuratora, muszą ukończyć studia prawnicze. Kolejnym etapem jest zdanie egzaminu na </a:t>
            </a:r>
            <a:r>
              <a:rPr lang="pl-PL" dirty="0" smtClean="0">
                <a:hlinkClick r:id="rId3"/>
              </a:rPr>
              <a:t>aplikację prokuratorską</a:t>
            </a:r>
            <a:r>
              <a:rPr lang="pl-PL" dirty="0" smtClean="0"/>
              <a:t>. Trwa ona 36 miesięcy. W tym czasie przyszli prokuratorzy przygotowują się do wykonywania zawodu.</a:t>
            </a:r>
          </a:p>
          <a:p>
            <a:r>
              <a:rPr lang="pl-PL" dirty="0" smtClean="0"/>
              <a:t>Aplikacja prokuratorska kończy się egzaminem prokuratorskim. Składa się on z dwóch części: pisemnej i ustnej. Osobom, które zdadzą egzamin, Minister Sprawiedliwości przedstawia oferty pracy na stanowisku asesora. To kolejny i jednocześnie ostatni – przed możliwością ubiegania się o powołanie na stanowisko prokuratora – etap kształcenia.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131840" y="4149080"/>
            <a:ext cx="2741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3.Jak zostać prokuratorem?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  <p:bldP spid="6" grpId="0" build="allAtOnce"/>
      <p:bldP spid="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117032" cy="994122"/>
          </a:xfrm>
        </p:spPr>
        <p:txBody>
          <a:bodyPr/>
          <a:lstStyle/>
          <a:p>
            <a:r>
              <a:rPr lang="pl-PL" b="1" i="1" u="sng" dirty="0"/>
              <a:t>SĘDZIA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95536" y="1628800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u="sng" dirty="0">
                <a:solidFill>
                  <a:srgbClr val="9933FF"/>
                </a:solidFill>
              </a:rPr>
              <a:t>1.Kim jest</a:t>
            </a:r>
            <a:r>
              <a:rPr lang="pl-PL" u="sng" dirty="0" smtClean="0">
                <a:solidFill>
                  <a:srgbClr val="9933FF"/>
                </a:solidFill>
              </a:rPr>
              <a:t>?</a:t>
            </a:r>
          </a:p>
          <a:p>
            <a:r>
              <a:rPr lang="pl-PL" dirty="0" smtClean="0"/>
              <a:t> </a:t>
            </a:r>
            <a:r>
              <a:rPr lang="pl-PL" dirty="0"/>
              <a:t>Jest to najstarszy zawód prawniczy</a:t>
            </a:r>
            <a:r>
              <a:rPr lang="pl-PL" dirty="0" smtClean="0"/>
              <a:t>, który </a:t>
            </a:r>
            <a:r>
              <a:rPr lang="pl-PL" dirty="0"/>
              <a:t>cieszy się największym szacunkiem wśród społeczeństwa. </a:t>
            </a:r>
            <a:endParaRPr lang="pl-PL" dirty="0" smtClean="0"/>
          </a:p>
          <a:p>
            <a:r>
              <a:rPr lang="pl-PL" dirty="0" smtClean="0"/>
              <a:t>Sędziego </a:t>
            </a:r>
            <a:r>
              <a:rPr lang="pl-PL" dirty="0"/>
              <a:t>na stanowisko powołuje Prezydent</a:t>
            </a:r>
            <a:r>
              <a:rPr lang="pl-PL" dirty="0" smtClean="0"/>
              <a:t>. </a:t>
            </a:r>
          </a:p>
          <a:p>
            <a:r>
              <a:rPr lang="pl-PL" dirty="0" smtClean="0"/>
              <a:t>Na </a:t>
            </a:r>
            <a:r>
              <a:rPr lang="pl-PL" dirty="0"/>
              <a:t>rozprawy zakłada czarną togę</a:t>
            </a:r>
            <a:r>
              <a:rPr lang="pl-PL" dirty="0" smtClean="0"/>
              <a:t>, w której </a:t>
            </a:r>
            <a:r>
              <a:rPr lang="pl-PL" dirty="0"/>
              <a:t>żabot jest koloru fioletowego. </a:t>
            </a:r>
            <a:endParaRPr lang="pl-PL" dirty="0" smtClean="0"/>
          </a:p>
          <a:p>
            <a:r>
              <a:rPr lang="pl-PL" dirty="0" smtClean="0"/>
              <a:t>Dodatkowo </a:t>
            </a:r>
            <a:r>
              <a:rPr lang="pl-PL" dirty="0"/>
              <a:t>na kołnierzu togi znajduje się łańcuch z wizerunkiem orła. </a:t>
            </a:r>
            <a:endParaRPr lang="pl-PL" dirty="0" smtClean="0"/>
          </a:p>
          <a:p>
            <a:r>
              <a:rPr lang="pl-PL" dirty="0" smtClean="0"/>
              <a:t>Sędziowie </a:t>
            </a:r>
            <a:r>
              <a:rPr lang="pl-PL" dirty="0"/>
              <a:t>w sprawowaniu swojego urzędu są niezawiśli</a:t>
            </a:r>
            <a:r>
              <a:rPr lang="pl-PL" dirty="0" smtClean="0"/>
              <a:t>.</a:t>
            </a:r>
            <a:r>
              <a:rPr lang="pl-PL" dirty="0"/>
              <a:t> </a:t>
            </a:r>
            <a:endParaRPr lang="pl-PL" dirty="0" smtClean="0"/>
          </a:p>
          <a:p>
            <a:r>
              <a:rPr lang="pl-PL" b="1" dirty="0" smtClean="0"/>
              <a:t>Sędzi przysługuje immunitet</a:t>
            </a:r>
          </a:p>
          <a:p>
            <a:pPr algn="ctr"/>
            <a:r>
              <a:rPr lang="pl-PL" dirty="0" smtClean="0">
                <a:solidFill>
                  <a:srgbClr val="9933FF"/>
                </a:solidFill>
              </a:rPr>
              <a:t>2.Jak zostać sędzią?</a:t>
            </a:r>
          </a:p>
          <a:p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Podstawą jest ukończenie studiów prawniczych. Kolejnym etapem jest zdanie egzaminu na aplikację sędziowską.</a:t>
            </a:r>
            <a:r>
              <a:rPr lang="pl-PL" dirty="0" smtClean="0"/>
              <a:t> Aplikacja sędziowska trwa 48 miesięcy. Osoby, które zostały na nią przyjęte, odbywają w Krajowej Szkole Sądownictwa i Prokuratury zajęcia teoretyczne i praktyki (30 miesięcy), a następie rozpoczynają pracę na stanowisku referendarza sądowego (18 miesięcy). W trakcie trwania aplikacji sędziowskiej, a dokładniej po zakończeniu części teoretycznej i praktyk, aplikanci przystępują do egzaminu. Ten składa się z dwóch części: pisemnej i ustnej. Uzyskanie pozytywnej oceny na egzaminie oznacza, że kandydat będzie mógł wkrótce zasiąść na sali sądowej i wydawać wyroki.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sz="2400" b="1" dirty="0" smtClean="0"/>
          </a:p>
          <a:p>
            <a:endParaRPr lang="pl-PL" sz="2400" dirty="0" smtClean="0"/>
          </a:p>
          <a:p>
            <a:endParaRPr lang="pl-PL" sz="2000" dirty="0"/>
          </a:p>
        </p:txBody>
      </p:sp>
      <p:pic>
        <p:nvPicPr>
          <p:cNvPr id="16386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88640"/>
            <a:ext cx="3047410" cy="1714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pl-PL" b="1" i="1" u="sng" dirty="0"/>
              <a:t>KOMORNIK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1268760"/>
            <a:ext cx="7704856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u="sng" dirty="0">
                <a:solidFill>
                  <a:srgbClr val="FF0000"/>
                </a:solidFill>
              </a:rPr>
              <a:t>1.kim jest? </a:t>
            </a:r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r>
              <a:rPr lang="pl-PL" dirty="0"/>
              <a:t>-</a:t>
            </a:r>
            <a:r>
              <a:rPr lang="pl-PL" dirty="0" smtClean="0"/>
              <a:t>Komornik </a:t>
            </a:r>
            <a:r>
              <a:rPr lang="pl-PL" dirty="0"/>
              <a:t>sądowy to funkcjonariusz publiczny</a:t>
            </a:r>
            <a:r>
              <a:rPr lang="pl-PL" dirty="0" smtClean="0"/>
              <a:t>, który </a:t>
            </a:r>
            <a:r>
              <a:rPr lang="pl-PL" dirty="0"/>
              <a:t>działa przy sądzie </a:t>
            </a:r>
            <a:r>
              <a:rPr lang="pl-PL" dirty="0" smtClean="0"/>
              <a:t>rejonowym. Nie </a:t>
            </a:r>
            <a:r>
              <a:rPr lang="pl-PL" dirty="0"/>
              <a:t>nosi togi. </a:t>
            </a:r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u="sng" dirty="0" smtClean="0">
                <a:solidFill>
                  <a:srgbClr val="FF0000"/>
                </a:solidFill>
              </a:rPr>
              <a:t>2.Zadaniem </a:t>
            </a:r>
            <a:r>
              <a:rPr lang="pl-PL" u="sng" dirty="0">
                <a:solidFill>
                  <a:srgbClr val="FF0000"/>
                </a:solidFill>
              </a:rPr>
              <a:t>komornika jest? </a:t>
            </a:r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r>
              <a:rPr lang="pl-PL" dirty="0" smtClean="0"/>
              <a:t>-Wykonywanie </a:t>
            </a:r>
            <a:r>
              <a:rPr lang="pl-PL" dirty="0"/>
              <a:t>orzeczeń sądowych</a:t>
            </a:r>
            <a:r>
              <a:rPr lang="pl-PL" dirty="0" smtClean="0"/>
              <a:t>. W </a:t>
            </a:r>
            <a:r>
              <a:rPr lang="pl-PL" dirty="0"/>
              <a:t>sprawach o rozszczenia pieniężne i niepieniężne</a:t>
            </a:r>
            <a:r>
              <a:rPr lang="pl-PL" dirty="0" smtClean="0"/>
              <a:t>.</a:t>
            </a:r>
          </a:p>
          <a:p>
            <a:pPr algn="ctr"/>
            <a:endParaRPr lang="pl-PL" dirty="0" smtClean="0"/>
          </a:p>
          <a:p>
            <a:pPr algn="ctr"/>
            <a:r>
              <a:rPr lang="pl-PL" u="sng" dirty="0" smtClean="0">
                <a:solidFill>
                  <a:srgbClr val="FF0000"/>
                </a:solidFill>
              </a:rPr>
              <a:t>3.Jak zostać komornikiem?</a:t>
            </a:r>
          </a:p>
          <a:p>
            <a:r>
              <a:rPr lang="pl-PL" dirty="0" smtClean="0"/>
              <a:t>Aplikacja komornicza zawsze odbywa się u wybranego komornika-patrona. Zanim jednak będziesz mieć szansę ją odbyć, musisz zdać </a:t>
            </a:r>
            <a:r>
              <a:rPr lang="pl-PL" b="1" dirty="0" smtClean="0"/>
              <a:t>egzamin konkursowy</a:t>
            </a:r>
            <a:r>
              <a:rPr lang="pl-PL" dirty="0" smtClean="0"/>
              <a:t> – bez tego nie możesz przystąpić do aplikacji. Choć egzamin organizowany jest co roku, sam </a:t>
            </a:r>
            <a:r>
              <a:rPr lang="pl-PL" b="1" dirty="0" smtClean="0"/>
              <a:t>nabór na aplikację odbywa się co 2 lata</a:t>
            </a:r>
            <a:r>
              <a:rPr lang="pl-PL" dirty="0" smtClean="0"/>
              <a:t>. Po pozytywnie zdanym egzaminie można starać się o zatrudnienie w wybranej kancelarii komorniczej. Gdy to się uda, zostaniesz wpisany na </a:t>
            </a:r>
            <a:r>
              <a:rPr lang="pl-PL" b="1" dirty="0" smtClean="0"/>
              <a:t>listę aplikantów komorniczych</a:t>
            </a:r>
            <a:r>
              <a:rPr lang="pl-PL" dirty="0" smtClean="0"/>
              <a:t> przez Radę Izby Komorniczej. Po odbyciu aplikacji można przystąpić do dwudniowego </a:t>
            </a:r>
            <a:r>
              <a:rPr lang="pl-PL" b="1" dirty="0" smtClean="0"/>
              <a:t>egzaminu komorniczego</a:t>
            </a:r>
            <a:r>
              <a:rPr lang="pl-PL" dirty="0" smtClean="0"/>
              <a:t> składającego się z części pisemnej oraz ustnej. Egzamin ten zawsze odbywa się przed komisją powołaną przez ministra sprawiedliwości.</a:t>
            </a:r>
          </a:p>
          <a:p>
            <a:pPr algn="ctr"/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endParaRPr lang="pl-PL" sz="2800" dirty="0" smtClean="0"/>
          </a:p>
          <a:p>
            <a:pPr algn="ctr"/>
            <a:endParaRPr lang="pl-PL" sz="2800" dirty="0" smtClean="0"/>
          </a:p>
          <a:p>
            <a:pPr algn="ctr"/>
            <a:endParaRPr lang="pl-PL" sz="2800" dirty="0" smtClean="0"/>
          </a:p>
          <a:p>
            <a:pPr algn="ctr"/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u="sng" dirty="0"/>
              <a:t>NOTARIUSZ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539552" y="1556792"/>
            <a:ext cx="813690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u="sng" dirty="0">
                <a:solidFill>
                  <a:srgbClr val="FF0000"/>
                </a:solidFill>
              </a:rPr>
              <a:t>1.Kim jest</a:t>
            </a:r>
            <a:r>
              <a:rPr lang="pl-PL" u="sng" dirty="0" smtClean="0">
                <a:solidFill>
                  <a:srgbClr val="FF0000"/>
                </a:solidFill>
              </a:rPr>
              <a:t>?</a:t>
            </a:r>
          </a:p>
          <a:p>
            <a:pPr algn="ctr"/>
            <a:r>
              <a:rPr lang="pl-PL" dirty="0" smtClean="0"/>
              <a:t> </a:t>
            </a:r>
            <a:r>
              <a:rPr lang="pl-PL" dirty="0"/>
              <a:t>Notariusz to jeden z zawodów zaufania publicznego. Wszystkie dokumenty sporządzane przez notariusza wpisywane są do jego księgi tzw. Repertorium. </a:t>
            </a:r>
            <a:r>
              <a:rPr lang="pl-PL" dirty="0" smtClean="0"/>
              <a:t>Każdy </a:t>
            </a:r>
            <a:r>
              <a:rPr lang="pl-PL" dirty="0"/>
              <a:t>dokument jest znaczony osobno. </a:t>
            </a:r>
            <a:endParaRPr lang="pl-PL" dirty="0" smtClean="0"/>
          </a:p>
          <a:p>
            <a:pPr algn="ctr"/>
            <a:endParaRPr lang="pl-PL" dirty="0" smtClean="0">
              <a:solidFill>
                <a:srgbClr val="FF0000"/>
              </a:solidFill>
            </a:endParaRPr>
          </a:p>
          <a:p>
            <a:pPr algn="ctr"/>
            <a:r>
              <a:rPr lang="pl-PL" u="sng" dirty="0" smtClean="0">
                <a:solidFill>
                  <a:srgbClr val="FF0000"/>
                </a:solidFill>
              </a:rPr>
              <a:t>2.Kiedy iść </a:t>
            </a:r>
            <a:r>
              <a:rPr lang="pl-PL" u="sng" dirty="0">
                <a:solidFill>
                  <a:srgbClr val="FF0000"/>
                </a:solidFill>
              </a:rPr>
              <a:t>do notariusza</a:t>
            </a:r>
            <a:r>
              <a:rPr lang="pl-PL" u="sng" dirty="0" smtClean="0">
                <a:solidFill>
                  <a:srgbClr val="FF0000"/>
                </a:solidFill>
              </a:rPr>
              <a:t>?</a:t>
            </a:r>
          </a:p>
          <a:p>
            <a:pPr algn="ctr"/>
            <a:r>
              <a:rPr lang="pl-PL" dirty="0" smtClean="0"/>
              <a:t> -sprzedaż/kupno </a:t>
            </a:r>
            <a:r>
              <a:rPr lang="pl-PL" dirty="0"/>
              <a:t>domu </a:t>
            </a:r>
            <a:endParaRPr lang="pl-PL" dirty="0" smtClean="0"/>
          </a:p>
          <a:p>
            <a:pPr algn="ctr"/>
            <a:r>
              <a:rPr lang="pl-PL" dirty="0" smtClean="0"/>
              <a:t>-</a:t>
            </a:r>
            <a:r>
              <a:rPr lang="pl-PL" dirty="0"/>
              <a:t>kopia dokumentów </a:t>
            </a:r>
            <a:endParaRPr lang="pl-PL" dirty="0" smtClean="0"/>
          </a:p>
          <a:p>
            <a:pPr algn="ctr"/>
            <a:r>
              <a:rPr lang="pl-PL" dirty="0" smtClean="0"/>
              <a:t>-podpisywanie </a:t>
            </a:r>
            <a:r>
              <a:rPr lang="pl-PL" dirty="0"/>
              <a:t>umowy </a:t>
            </a:r>
            <a:endParaRPr lang="pl-PL" dirty="0" smtClean="0"/>
          </a:p>
          <a:p>
            <a:pPr algn="ctr"/>
            <a:r>
              <a:rPr lang="pl-PL" dirty="0" smtClean="0"/>
              <a:t>-</a:t>
            </a:r>
            <a:r>
              <a:rPr lang="pl-PL" dirty="0"/>
              <a:t>stwierdzenie autentyczności podpisu </a:t>
            </a:r>
            <a:endParaRPr lang="pl-PL" dirty="0" smtClean="0"/>
          </a:p>
          <a:p>
            <a:pPr algn="ctr"/>
            <a:r>
              <a:rPr lang="pl-PL" dirty="0" smtClean="0"/>
              <a:t>-</a:t>
            </a:r>
            <a:r>
              <a:rPr lang="pl-PL" dirty="0"/>
              <a:t>sporządzenie aktu </a:t>
            </a:r>
            <a:r>
              <a:rPr lang="pl-PL" dirty="0" smtClean="0"/>
              <a:t>dziedziczenia</a:t>
            </a:r>
          </a:p>
          <a:p>
            <a:pPr algn="ctr"/>
            <a:endParaRPr lang="pl-PL" dirty="0" smtClean="0"/>
          </a:p>
          <a:p>
            <a:pPr algn="ctr"/>
            <a:r>
              <a:rPr lang="pl-PL" u="sng" dirty="0" smtClean="0">
                <a:solidFill>
                  <a:srgbClr val="FF0000"/>
                </a:solidFill>
              </a:rPr>
              <a:t>3.Jak zostać notariuszem?</a:t>
            </a:r>
          </a:p>
          <a:p>
            <a:pPr algn="ctr"/>
            <a:r>
              <a:rPr lang="pl-PL" dirty="0" smtClean="0"/>
              <a:t> Ze względu na brak specjalizacji podczas trwania studiów, decyzję o dalszej ścieżce zawodowej, można podjąć już po uzyskaniu tytułu magistra. Chcąc zostać notariuszem należy zdać egzamin na aplikację notarialną, po jej odbyciu zdać egzamin zawodowy, a następnie odbyć obowiązkową asesurę</a:t>
            </a:r>
          </a:p>
          <a:p>
            <a:pPr algn="ctr"/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endParaRPr lang="pl-PL" u="sng" dirty="0" smtClean="0">
              <a:solidFill>
                <a:srgbClr val="FF0000"/>
              </a:solidFill>
            </a:endParaRPr>
          </a:p>
          <a:p>
            <a:pPr algn="ctr"/>
            <a:endParaRPr lang="pl-PL" sz="2400" dirty="0" smtClean="0"/>
          </a:p>
          <a:p>
            <a:pPr algn="ctr"/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l-PL" b="1" i="1" u="sng" dirty="0" smtClean="0"/>
              <a:t>PROTOKOLANT</a:t>
            </a:r>
            <a:endParaRPr lang="pl-PL" b="1" i="1" u="sng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51520" y="1268760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u="sng" dirty="0" smtClean="0">
                <a:solidFill>
                  <a:srgbClr val="FF0000"/>
                </a:solidFill>
              </a:rPr>
              <a:t>1.Na czym polega praca protokolanta?</a:t>
            </a:r>
          </a:p>
          <a:p>
            <a:r>
              <a:rPr lang="pl-PL" sz="2000" dirty="0" smtClean="0"/>
              <a:t>Praca protokolanta polega na zapisywaniu (protokołowaniu) przebiegu spotkania, rozmowy, przesłuchania, posiedzenia, rozprawy sądowej lub innego wydarzenia wymagającego pełnego zapisu wypowiedzi uczestniczących w nim osób i następstwa zdarzeń. Obecnie protokolanci zatrudniani są przede wszystkim w sądach, gdzie protokołują przebieg rozpraw sądowych. W innych instytucjach państwowych czy firmach prywatnych funkcję protokolanta pełni najczęściej doraźnie wyznaczony do tego pracownik - zazwyczaj urzędnik, sekretarka lub asystentka. </a:t>
            </a:r>
          </a:p>
          <a:p>
            <a:endParaRPr lang="pl-PL" sz="2000" dirty="0"/>
          </a:p>
          <a:p>
            <a:pPr algn="ctr"/>
            <a:r>
              <a:rPr lang="pl-PL" sz="2000" u="sng" dirty="0" smtClean="0">
                <a:solidFill>
                  <a:srgbClr val="FF0000"/>
                </a:solidFill>
              </a:rPr>
              <a:t>2.Protokolant – wymagania </a:t>
            </a:r>
          </a:p>
          <a:p>
            <a:r>
              <a:rPr lang="pl-PL" sz="2000" dirty="0" smtClean="0"/>
              <a:t>By podjąć pracę protokolanta, należy mieć wyższe wykształcenie (preferowane prawnicze), biegle obsługiwać komputer, a przede wszystkim szybko i bezwzrokowo pisać na klawiaturze. Protokolant sądowy musi także być osobą niekaraną i mieć pełną zdolność do wykonywania czynności prawnych. W tej pracy przydaje się również podzielna uwaga, komunikatywność, dobra organizacja pracy własnej i odporność na stres.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675</Words>
  <Application>Microsoft Office PowerPoint</Application>
  <PresentationFormat>Pokaz na ekranie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ZAWODY ZWIĄZANE Z WYMIAREM SPRAWIEDLIWOŚCI</vt:lpstr>
      <vt:lpstr>RADCA PRAWNY </vt:lpstr>
      <vt:lpstr>ADWOKAT </vt:lpstr>
      <vt:lpstr>PROKURATOR</vt:lpstr>
      <vt:lpstr>SĘDZIA</vt:lpstr>
      <vt:lpstr>KOMORNIK</vt:lpstr>
      <vt:lpstr>NOTARIUSZ</vt:lpstr>
      <vt:lpstr>PROTOKOLANT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RADCA PRAWNY </dc:title>
  <dc:creator>Zuzia</dc:creator>
  <cp:lastModifiedBy>BASIA</cp:lastModifiedBy>
  <cp:revision>14</cp:revision>
  <dcterms:created xsi:type="dcterms:W3CDTF">2019-02-05T15:56:33Z</dcterms:created>
  <dcterms:modified xsi:type="dcterms:W3CDTF">2020-04-06T07:23:49Z</dcterms:modified>
</cp:coreProperties>
</file>