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9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3" name="Prostokąt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Prostokąt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Prostokąt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Prostokąt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Prostokąt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Prostokąt zaokrąglony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Prostokąt zaokrąglony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rostokąt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l-PL" smtClean="0"/>
              <a:t>Kliknij, aby edytować styl</a:t>
            </a:r>
            <a:endParaRPr kumimoji="0" lang="en-US"/>
          </a:p>
        </p:txBody>
      </p:sp>
      <p:sp>
        <p:nvSpPr>
          <p:cNvPr id="9" name="Podtytu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6705600" y="4206240"/>
            <a:ext cx="960120" cy="457200"/>
          </a:xfrm>
        </p:spPr>
        <p:txBody>
          <a:bodyPr/>
          <a:lstStyle/>
          <a:p>
            <a:fld id="{8903E0F1-5EB0-470C-8722-5736535D93D3}" type="datetimeFigureOut">
              <a:rPr lang="pl-PL" smtClean="0"/>
              <a:pPr/>
              <a:t>2020-06-01</a:t>
            </a:fld>
            <a:endParaRPr lang="pl-PL"/>
          </a:p>
        </p:txBody>
      </p:sp>
      <p:sp>
        <p:nvSpPr>
          <p:cNvPr id="17" name="Symbol zastępczy stopki 16"/>
          <p:cNvSpPr>
            <a:spLocks noGrp="1"/>
          </p:cNvSpPr>
          <p:nvPr>
            <p:ph type="ftr" sz="quarter" idx="11"/>
          </p:nvPr>
        </p:nvSpPr>
        <p:spPr>
          <a:xfrm>
            <a:off x="5410200" y="4205288"/>
            <a:ext cx="1295400" cy="457200"/>
          </a:xfrm>
        </p:spPr>
        <p:txBody>
          <a:bodyPr/>
          <a:lstStyle/>
          <a:p>
            <a:endParaRPr lang="pl-PL"/>
          </a:p>
        </p:txBody>
      </p:sp>
      <p:sp>
        <p:nvSpPr>
          <p:cNvPr id="29" name="Symbol zastępczy numeru slajd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176EEC-96AC-4A27-B518-12F84CE24CE5}"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903E0F1-5EB0-470C-8722-5736535D93D3}" type="datetimeFigureOut">
              <a:rPr lang="pl-PL" smtClean="0"/>
              <a:pPr/>
              <a:t>2020-06-01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176EEC-96AC-4A27-B518-12F84CE24CE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1143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143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903E0F1-5EB0-470C-8722-5736535D93D3}" type="datetimeFigureOut">
              <a:rPr lang="pl-PL" smtClean="0"/>
              <a:pPr/>
              <a:t>2020-06-01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176EEC-96AC-4A27-B518-12F84CE24CE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903E0F1-5EB0-470C-8722-5736535D93D3}" type="datetimeFigureOut">
              <a:rPr lang="pl-PL" smtClean="0"/>
              <a:pPr/>
              <a:t>2020-06-01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176EEC-96AC-4A27-B518-12F84CE24CE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8903E0F1-5EB0-470C-8722-5736535D93D3}" type="datetimeFigureOut">
              <a:rPr lang="pl-PL" smtClean="0"/>
              <a:pPr/>
              <a:t>2020-06-01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176EEC-96AC-4A27-B518-12F84CE24CE5}"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8903E0F1-5EB0-470C-8722-5736535D93D3}" type="datetimeFigureOut">
              <a:rPr lang="pl-PL" smtClean="0"/>
              <a:pPr/>
              <a:t>2020-06-01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176EEC-96AC-4A27-B518-12F84CE24CE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381000" y="1143000"/>
            <a:ext cx="8382000" cy="1069848"/>
          </a:xfrm>
        </p:spPr>
        <p:txBody>
          <a:bodyPr anchor="ctr"/>
          <a:lstStyle>
            <a:lvl1pPr>
              <a:defRPr sz="4000" b="0" i="0"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daty 25"/>
          <p:cNvSpPr>
            <a:spLocks noGrp="1"/>
          </p:cNvSpPr>
          <p:nvPr>
            <p:ph type="dt" sz="half" idx="10"/>
          </p:nvPr>
        </p:nvSpPr>
        <p:spPr/>
        <p:txBody>
          <a:bodyPr rtlCol="0"/>
          <a:lstStyle/>
          <a:p>
            <a:fld id="{8903E0F1-5EB0-470C-8722-5736535D93D3}" type="datetimeFigureOut">
              <a:rPr lang="pl-PL" smtClean="0"/>
              <a:pPr/>
              <a:t>2020-06-01</a:t>
            </a:fld>
            <a:endParaRPr lang="pl-PL"/>
          </a:p>
        </p:txBody>
      </p:sp>
      <p:sp>
        <p:nvSpPr>
          <p:cNvPr id="27" name="Symbol zastępczy numeru slajdu 26"/>
          <p:cNvSpPr>
            <a:spLocks noGrp="1"/>
          </p:cNvSpPr>
          <p:nvPr>
            <p:ph type="sldNum" sz="quarter" idx="11"/>
          </p:nvPr>
        </p:nvSpPr>
        <p:spPr/>
        <p:txBody>
          <a:bodyPr rtlCol="0"/>
          <a:lstStyle/>
          <a:p>
            <a:fld id="{72176EEC-96AC-4A27-B518-12F84CE24CE5}" type="slidenum">
              <a:rPr lang="pl-PL" smtClean="0"/>
              <a:pPr/>
              <a:t>‹#›</a:t>
            </a:fld>
            <a:endParaRPr lang="pl-PL"/>
          </a:p>
        </p:txBody>
      </p:sp>
      <p:sp>
        <p:nvSpPr>
          <p:cNvPr id="28" name="Symbol zastępczy stopki 27"/>
          <p:cNvSpPr>
            <a:spLocks noGrp="1"/>
          </p:cNvSpPr>
          <p:nvPr>
            <p:ph type="ftr" sz="quarter" idx="12"/>
          </p:nvPr>
        </p:nvSpPr>
        <p:spPr/>
        <p:txBody>
          <a:bodyPr rtlCol="0"/>
          <a:lstStyle/>
          <a:p>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a:xfrm>
            <a:off x="6583680" y="612648"/>
            <a:ext cx="957264" cy="457200"/>
          </a:xfrm>
        </p:spPr>
        <p:txBody>
          <a:bodyPr/>
          <a:lstStyle/>
          <a:p>
            <a:fld id="{8903E0F1-5EB0-470C-8722-5736535D93D3}" type="datetimeFigureOut">
              <a:rPr lang="pl-PL" smtClean="0"/>
              <a:pPr/>
              <a:t>2020-06-01</a:t>
            </a:fld>
            <a:endParaRPr lang="pl-PL"/>
          </a:p>
        </p:txBody>
      </p:sp>
      <p:sp>
        <p:nvSpPr>
          <p:cNvPr id="4" name="Symbol zastępczy stopki 3"/>
          <p:cNvSpPr>
            <a:spLocks noGrp="1"/>
          </p:cNvSpPr>
          <p:nvPr>
            <p:ph type="ftr" sz="quarter" idx="11"/>
          </p:nvPr>
        </p:nvSpPr>
        <p:spPr>
          <a:xfrm>
            <a:off x="5257800" y="612648"/>
            <a:ext cx="1325880" cy="457200"/>
          </a:xfrm>
        </p:spPr>
        <p:txBody>
          <a:bodyPr/>
          <a:lstStyle/>
          <a:p>
            <a:endParaRPr lang="pl-PL"/>
          </a:p>
        </p:txBody>
      </p:sp>
      <p:sp>
        <p:nvSpPr>
          <p:cNvPr id="5" name="Symbol zastępczy numeru slajdu 4"/>
          <p:cNvSpPr>
            <a:spLocks noGrp="1"/>
          </p:cNvSpPr>
          <p:nvPr>
            <p:ph type="sldNum" sz="quarter" idx="12"/>
          </p:nvPr>
        </p:nvSpPr>
        <p:spPr>
          <a:xfrm>
            <a:off x="8174736" y="2272"/>
            <a:ext cx="762000" cy="365760"/>
          </a:xfrm>
        </p:spPr>
        <p:txBody>
          <a:bodyPr/>
          <a:lstStyle/>
          <a:p>
            <a:fld id="{72176EEC-96AC-4A27-B518-12F84CE24CE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903E0F1-5EB0-470C-8722-5736535D93D3}" type="datetimeFigureOut">
              <a:rPr lang="pl-PL" smtClean="0"/>
              <a:pPr/>
              <a:t>2020-06-01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2176EEC-96AC-4A27-B518-12F84CE24CE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353496" y="1101970"/>
            <a:ext cx="3383280" cy="877824"/>
          </a:xfrm>
        </p:spPr>
        <p:txBody>
          <a:bodyPr anchor="b"/>
          <a:lstStyle>
            <a:lvl1pPr algn="l">
              <a:buNone/>
              <a:defRPr sz="1800" b="1"/>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8903E0F1-5EB0-470C-8722-5736535D93D3}" type="datetimeFigureOut">
              <a:rPr lang="pl-PL" smtClean="0"/>
              <a:pPr/>
              <a:t>2020-06-01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176EEC-96AC-4A27-B518-12F84CE24CE5}"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8903E0F1-5EB0-470C-8722-5736535D93D3}" type="datetimeFigureOut">
              <a:rPr lang="pl-PL" smtClean="0"/>
              <a:pPr/>
              <a:t>2020-06-01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176EEC-96AC-4A27-B518-12F84CE24CE5}"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Prostokąt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Prostokąt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Prostokąt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Prostokąt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Prostokąt zaokrąglony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Prostokąt zaokrąglony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Prostokąt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Prostokąt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Prostokąt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Prostokąt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Prostokąt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Prostokąt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Symbol zastępczy tytułu 21"/>
          <p:cNvSpPr>
            <a:spLocks noGrp="1"/>
          </p:cNvSpPr>
          <p:nvPr>
            <p:ph type="title"/>
          </p:nvPr>
        </p:nvSpPr>
        <p:spPr>
          <a:xfrm>
            <a:off x="457200" y="1143000"/>
            <a:ext cx="8229600" cy="10668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903E0F1-5EB0-470C-8722-5736535D93D3}" type="datetimeFigureOut">
              <a:rPr lang="pl-PL" smtClean="0"/>
              <a:pPr/>
              <a:t>2020-06-01</a:t>
            </a:fld>
            <a:endParaRPr lang="pl-PL"/>
          </a:p>
        </p:txBody>
      </p:sp>
      <p:sp>
        <p:nvSpPr>
          <p:cNvPr id="3" name="Symbol zastępczy stopki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l-PL"/>
          </a:p>
        </p:txBody>
      </p:sp>
      <p:sp>
        <p:nvSpPr>
          <p:cNvPr id="23" name="Symbol zastępczy numeru slajd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176EEC-96AC-4A27-B518-12F84CE24CE5}"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err="1" smtClean="0"/>
              <a:t>I’M</a:t>
            </a:r>
            <a:r>
              <a:rPr lang="pl-PL" dirty="0" smtClean="0"/>
              <a:t>  ECO-FRIENDLY!</a:t>
            </a:r>
            <a:endParaRPr lang="pl-PL" dirty="0"/>
          </a:p>
        </p:txBody>
      </p:sp>
      <p:sp>
        <p:nvSpPr>
          <p:cNvPr id="3" name="Podtytuł 2"/>
          <p:cNvSpPr>
            <a:spLocks noGrp="1"/>
          </p:cNvSpPr>
          <p:nvPr>
            <p:ph type="subTitle" idx="1"/>
          </p:nvPr>
        </p:nvSpPr>
        <p:spPr/>
        <p:txBody>
          <a:bodyPr>
            <a:normAutofit/>
          </a:bodyPr>
          <a:lstStyle/>
          <a:p>
            <a:pPr algn="r"/>
            <a:r>
              <a:rPr lang="pl-PL" sz="1200" dirty="0" smtClean="0"/>
              <a:t>Create by: Gabriela Zubek</a:t>
            </a:r>
            <a:endParaRPr lang="pl-PL" sz="1200" dirty="0"/>
          </a:p>
        </p:txBody>
      </p:sp>
      <p:pic>
        <p:nvPicPr>
          <p:cNvPr id="4" name="Obraz 3" descr="pobrane.png"/>
          <p:cNvPicPr>
            <a:picLocks noChangeAspect="1"/>
          </p:cNvPicPr>
          <p:nvPr/>
        </p:nvPicPr>
        <p:blipFill>
          <a:blip r:embed="rId2"/>
          <a:stretch>
            <a:fillRect/>
          </a:stretch>
        </p:blipFill>
        <p:spPr>
          <a:xfrm>
            <a:off x="5715008" y="285728"/>
            <a:ext cx="3162300" cy="1447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advClick="0" advTm="4000">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t>8. Ride a bike!</a:t>
            </a:r>
            <a:endParaRPr lang="pl-PL" sz="2400" dirty="0"/>
          </a:p>
        </p:txBody>
      </p:sp>
      <p:sp>
        <p:nvSpPr>
          <p:cNvPr id="3" name="Symbol zastępczy tekstu 2"/>
          <p:cNvSpPr>
            <a:spLocks noGrp="1"/>
          </p:cNvSpPr>
          <p:nvPr>
            <p:ph type="body" idx="2"/>
          </p:nvPr>
        </p:nvSpPr>
        <p:spPr/>
        <p:txBody>
          <a:bodyPr>
            <a:normAutofit/>
          </a:bodyPr>
          <a:lstStyle/>
          <a:p>
            <a:r>
              <a:rPr lang="en-US" sz="1800" dirty="0" smtClean="0"/>
              <a:t>By moving a bicycle every day we create the opportunity to increase physical activity.</a:t>
            </a:r>
            <a:r>
              <a:rPr lang="pl-PL" sz="1800" dirty="0" smtClean="0"/>
              <a:t> </a:t>
            </a:r>
            <a:r>
              <a:rPr lang="en-US" sz="1800" dirty="0" smtClean="0"/>
              <a:t>By switching to a bicycle from our budget, we can cross out such things as expenses for public transport or gasoline for the car.</a:t>
            </a:r>
            <a:r>
              <a:rPr lang="pl-PL" sz="1800" dirty="0" smtClean="0"/>
              <a:t> </a:t>
            </a:r>
            <a:r>
              <a:rPr lang="en-US" sz="1800" dirty="0" smtClean="0"/>
              <a:t>By switching to a bicycle, you take care of the environment, because the bicycle does not generate exhaust gases. Not only will you improve your overall physical fitness, you will also reduce the noise level.</a:t>
            </a:r>
            <a:endParaRPr lang="pl-PL" sz="1800" dirty="0"/>
          </a:p>
        </p:txBody>
      </p:sp>
      <p:pic>
        <p:nvPicPr>
          <p:cNvPr id="5" name="Symbol zastępczy zawartości 4" descr="pobrane (1).png"/>
          <p:cNvPicPr>
            <a:picLocks noGrp="1" noChangeAspect="1"/>
          </p:cNvPicPr>
          <p:nvPr>
            <p:ph sz="half" idx="1"/>
          </p:nvPr>
        </p:nvPicPr>
        <p:blipFill>
          <a:blip r:embed="rId2"/>
          <a:stretch>
            <a:fillRect/>
          </a:stretch>
        </p:blipFill>
        <p:spPr>
          <a:xfrm>
            <a:off x="1357290" y="2428868"/>
            <a:ext cx="2582860" cy="2582860"/>
          </a:xfrm>
        </p:spPr>
      </p:pic>
    </p:spTree>
  </p:cSld>
  <p:clrMapOvr>
    <a:masterClrMapping/>
  </p:clrMapOvr>
  <p:transition spd="med">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en-US" dirty="0" smtClean="0"/>
              <a:t>Thank you for your attention</a:t>
            </a:r>
            <a:r>
              <a:rPr lang="pl-PL" dirty="0" smtClean="0"/>
              <a:t>!</a:t>
            </a:r>
            <a:endParaRPr lang="pl-PL" dirty="0"/>
          </a:p>
        </p:txBody>
      </p:sp>
      <p:sp>
        <p:nvSpPr>
          <p:cNvPr id="3" name="Podtytuł 2"/>
          <p:cNvSpPr>
            <a:spLocks noGrp="1"/>
          </p:cNvSpPr>
          <p:nvPr>
            <p:ph type="subTitle" idx="1"/>
          </p:nvPr>
        </p:nvSpPr>
        <p:spPr/>
        <p:txBody>
          <a:bodyPr>
            <a:normAutofit/>
          </a:bodyPr>
          <a:lstStyle/>
          <a:p>
            <a:pPr algn="r"/>
            <a:r>
              <a:rPr lang="pl-PL" sz="1200" dirty="0" smtClean="0"/>
              <a:t>Create by: Gabriela Zubek</a:t>
            </a:r>
            <a:endParaRPr lang="pl-PL" sz="1200" dirty="0"/>
          </a:p>
        </p:txBody>
      </p:sp>
      <p:pic>
        <p:nvPicPr>
          <p:cNvPr id="4" name="Obraz 3" descr="pobrane.png"/>
          <p:cNvPicPr>
            <a:picLocks noChangeAspect="1"/>
          </p:cNvPicPr>
          <p:nvPr/>
        </p:nvPicPr>
        <p:blipFill>
          <a:blip r:embed="rId3"/>
          <a:stretch>
            <a:fillRect/>
          </a:stretch>
        </p:blipFill>
        <p:spPr>
          <a:xfrm>
            <a:off x="5715008" y="285728"/>
            <a:ext cx="3162300" cy="1447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newsflash/>
    <p:sndAc>
      <p:stSnd>
        <p:snd r:embed="rId2" name="applaus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8 important rules to become </a:t>
            </a:r>
            <a:br>
              <a:rPr lang="pl-PL" dirty="0" smtClean="0"/>
            </a:br>
            <a:r>
              <a:rPr lang="pl-PL" dirty="0" smtClean="0"/>
              <a:t>eco-friendly</a:t>
            </a:r>
            <a:endParaRPr lang="pl-PL" dirty="0"/>
          </a:p>
        </p:txBody>
      </p:sp>
      <p:pic>
        <p:nvPicPr>
          <p:cNvPr id="4" name="Symbol zastępczy zawartości 3" descr="pobrane.jpg"/>
          <p:cNvPicPr>
            <a:picLocks noGrp="1" noChangeAspect="1"/>
          </p:cNvPicPr>
          <p:nvPr>
            <p:ph idx="1"/>
          </p:nvPr>
        </p:nvPicPr>
        <p:blipFill>
          <a:blip r:embed="rId2"/>
          <a:stretch>
            <a:fillRect/>
          </a:stretch>
        </p:blipFill>
        <p:spPr>
          <a:xfrm>
            <a:off x="2928926" y="2857496"/>
            <a:ext cx="3017858" cy="3017858"/>
          </a:xfrm>
        </p:spPr>
      </p:pic>
    </p:spTree>
  </p:cSld>
  <p:clrMapOvr>
    <a:masterClrMapping/>
  </p:clrMapOvr>
  <p:transition spd="slow" advClick="0" advTm="5000">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t>1. Segregate rubbish!</a:t>
            </a:r>
            <a:endParaRPr lang="pl-PL" sz="2400" dirty="0"/>
          </a:p>
        </p:txBody>
      </p:sp>
      <p:sp>
        <p:nvSpPr>
          <p:cNvPr id="3" name="Symbol zastępczy tekstu 2"/>
          <p:cNvSpPr>
            <a:spLocks noGrp="1"/>
          </p:cNvSpPr>
          <p:nvPr>
            <p:ph type="body" idx="2"/>
          </p:nvPr>
        </p:nvSpPr>
        <p:spPr/>
        <p:txBody>
          <a:bodyPr>
            <a:normAutofit/>
          </a:bodyPr>
          <a:lstStyle/>
          <a:p>
            <a:r>
              <a:rPr lang="pl-PL" sz="1800" dirty="0" smtClean="0"/>
              <a:t>The planet is our home, which should be clean and tidy. This  is not always the case. Recycling has a lot of benefits. Waste segregation allows it to be processed in the recycling process  in the next stage. For example, waste paper separation reduces energy, water and air pollution as well as cutting down trees.</a:t>
            </a:r>
            <a:endParaRPr lang="pl-PL" sz="1800" dirty="0"/>
          </a:p>
        </p:txBody>
      </p:sp>
      <p:pic>
        <p:nvPicPr>
          <p:cNvPr id="5" name="Symbol zastępczy zawartości 4" descr="pobrane (10).jpg"/>
          <p:cNvPicPr>
            <a:picLocks noGrp="1" noChangeAspect="1"/>
          </p:cNvPicPr>
          <p:nvPr>
            <p:ph sz="half" idx="1"/>
          </p:nvPr>
        </p:nvPicPr>
        <p:blipFill>
          <a:blip r:embed="rId2"/>
          <a:stretch>
            <a:fillRect/>
          </a:stretch>
        </p:blipFill>
        <p:spPr>
          <a:xfrm>
            <a:off x="1214414" y="2500306"/>
            <a:ext cx="3059112" cy="2193326"/>
          </a:xfrm>
        </p:spPr>
      </p:pic>
    </p:spTree>
  </p:cSld>
  <p:clrMapOvr>
    <a:masterClrMapping/>
  </p:clrMapOvr>
  <p:transition spd="med">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t>2. Save water!</a:t>
            </a:r>
            <a:endParaRPr lang="pl-PL" sz="2400" dirty="0"/>
          </a:p>
        </p:txBody>
      </p:sp>
      <p:sp>
        <p:nvSpPr>
          <p:cNvPr id="3" name="Symbol zastępczy tekstu 2"/>
          <p:cNvSpPr>
            <a:spLocks noGrp="1"/>
          </p:cNvSpPr>
          <p:nvPr>
            <p:ph type="body" idx="2"/>
          </p:nvPr>
        </p:nvSpPr>
        <p:spPr/>
        <p:txBody>
          <a:bodyPr>
            <a:normAutofit/>
          </a:bodyPr>
          <a:lstStyle/>
          <a:p>
            <a:r>
              <a:rPr lang="pl-PL" sz="1800" dirty="0" smtClean="0"/>
              <a:t>Water is a good that we use every day. For most of us, free access to drinking water is something obvious. Around 1.1 bilion people do not have access to water that meets basic cleanliness standards. </a:t>
            </a:r>
            <a:r>
              <a:rPr lang="pl-PL" sz="1800" dirty="0" err="1" smtClean="0"/>
              <a:t>Let’s</a:t>
            </a:r>
            <a:r>
              <a:rPr lang="pl-PL" sz="1800" dirty="0" smtClean="0"/>
              <a:t> remember about saving water!</a:t>
            </a:r>
            <a:endParaRPr lang="pl-PL" sz="1800" dirty="0"/>
          </a:p>
        </p:txBody>
      </p:sp>
      <p:pic>
        <p:nvPicPr>
          <p:cNvPr id="5" name="Symbol zastępczy zawartości 4" descr="pobrane (6).jpg"/>
          <p:cNvPicPr>
            <a:picLocks noGrp="1" noChangeAspect="1"/>
          </p:cNvPicPr>
          <p:nvPr>
            <p:ph sz="half" idx="1"/>
          </p:nvPr>
        </p:nvPicPr>
        <p:blipFill>
          <a:blip r:embed="rId2"/>
          <a:stretch>
            <a:fillRect/>
          </a:stretch>
        </p:blipFill>
        <p:spPr>
          <a:xfrm>
            <a:off x="1214414" y="2357430"/>
            <a:ext cx="2763836" cy="2562183"/>
          </a:xfrm>
        </p:spPr>
      </p:pic>
    </p:spTree>
  </p:cSld>
  <p:clrMapOvr>
    <a:masterClrMapping/>
  </p:clrMapOvr>
  <p:transition spd="med">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000" dirty="0" smtClean="0"/>
              <a:t>3. Take electronic equipment out of contact!</a:t>
            </a:r>
            <a:endParaRPr lang="pl-PL" sz="2000" dirty="0"/>
          </a:p>
        </p:txBody>
      </p:sp>
      <p:sp>
        <p:nvSpPr>
          <p:cNvPr id="3" name="Symbol zastępczy tekstu 2"/>
          <p:cNvSpPr>
            <a:spLocks noGrp="1"/>
          </p:cNvSpPr>
          <p:nvPr>
            <p:ph type="body" idx="2"/>
          </p:nvPr>
        </p:nvSpPr>
        <p:spPr/>
        <p:txBody>
          <a:bodyPr>
            <a:normAutofit/>
          </a:bodyPr>
          <a:lstStyle/>
          <a:p>
            <a:r>
              <a:rPr lang="pl-PL" sz="1800" dirty="0" smtClean="0"/>
              <a:t>Not everyone is aware that turning off electronic devices does not mean that they stop using electricity. Just unplug them from the socket. However, if the device is connected to the socket for several hours, this is an error.</a:t>
            </a:r>
            <a:endParaRPr lang="pl-PL" sz="1800" dirty="0"/>
          </a:p>
        </p:txBody>
      </p:sp>
      <p:pic>
        <p:nvPicPr>
          <p:cNvPr id="5" name="Symbol zastępczy zawartości 4" descr="pobrane (8).jpg"/>
          <p:cNvPicPr>
            <a:picLocks noGrp="1" noChangeAspect="1"/>
          </p:cNvPicPr>
          <p:nvPr>
            <p:ph sz="half" idx="1"/>
          </p:nvPr>
        </p:nvPicPr>
        <p:blipFill>
          <a:blip r:embed="rId2"/>
          <a:stretch>
            <a:fillRect/>
          </a:stretch>
        </p:blipFill>
        <p:spPr>
          <a:xfrm>
            <a:off x="1142976" y="2714620"/>
            <a:ext cx="2857520" cy="2022739"/>
          </a:xfrm>
        </p:spPr>
      </p:pic>
    </p:spTree>
  </p:cSld>
  <p:clrMapOvr>
    <a:masterClrMapping/>
  </p:clrMapOvr>
  <p:transition spd="med">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t>4. Use reusable bags!</a:t>
            </a:r>
            <a:endParaRPr lang="pl-PL" sz="2400" dirty="0"/>
          </a:p>
        </p:txBody>
      </p:sp>
      <p:sp>
        <p:nvSpPr>
          <p:cNvPr id="3" name="Symbol zastępczy tekstu 2"/>
          <p:cNvSpPr>
            <a:spLocks noGrp="1"/>
          </p:cNvSpPr>
          <p:nvPr>
            <p:ph type="body" idx="2"/>
          </p:nvPr>
        </p:nvSpPr>
        <p:spPr/>
        <p:txBody>
          <a:bodyPr>
            <a:normAutofit/>
          </a:bodyPr>
          <a:lstStyle/>
          <a:p>
            <a:r>
              <a:rPr lang="en-US" sz="1800" dirty="0" smtClean="0"/>
              <a:t>By using reusable bags, you also contribute to supporting zero waste life, which promotes raising awareness of our impact on the environment. It is a </a:t>
            </a:r>
            <a:r>
              <a:rPr lang="pl-PL" sz="1800" dirty="0" smtClean="0"/>
              <a:t>Eco</a:t>
            </a:r>
            <a:r>
              <a:rPr lang="en-US" sz="1800" dirty="0" smtClean="0"/>
              <a:t>-friendly solution.</a:t>
            </a:r>
            <a:r>
              <a:rPr lang="pl-PL" sz="1800" dirty="0" smtClean="0"/>
              <a:t> </a:t>
            </a:r>
            <a:r>
              <a:rPr lang="en-US" sz="1800" dirty="0" smtClean="0"/>
              <a:t>Shopping without plastic can be really very easy, and more and more stores allow and support shopping for their own packaging.</a:t>
            </a:r>
            <a:endParaRPr lang="pl-PL" sz="1800" dirty="0"/>
          </a:p>
        </p:txBody>
      </p:sp>
      <p:pic>
        <p:nvPicPr>
          <p:cNvPr id="5" name="Symbol zastępczy zawartości 4" descr="pobrane (1).jpg"/>
          <p:cNvPicPr>
            <a:picLocks noGrp="1" noChangeAspect="1"/>
          </p:cNvPicPr>
          <p:nvPr>
            <p:ph sz="half" idx="1"/>
          </p:nvPr>
        </p:nvPicPr>
        <p:blipFill>
          <a:blip r:embed="rId2"/>
          <a:stretch>
            <a:fillRect/>
          </a:stretch>
        </p:blipFill>
        <p:spPr>
          <a:xfrm>
            <a:off x="1214414" y="2571744"/>
            <a:ext cx="2959099" cy="2216468"/>
          </a:xfrm>
        </p:spPr>
      </p:pic>
    </p:spTree>
  </p:cSld>
  <p:clrMapOvr>
    <a:masterClrMapping/>
  </p:clrMapOvr>
  <p:transition spd="med">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t>5. Buy sparingly!</a:t>
            </a:r>
            <a:endParaRPr lang="pl-PL" sz="2400" dirty="0"/>
          </a:p>
        </p:txBody>
      </p:sp>
      <p:sp>
        <p:nvSpPr>
          <p:cNvPr id="3" name="Symbol zastępczy tekstu 2"/>
          <p:cNvSpPr>
            <a:spLocks noGrp="1"/>
          </p:cNvSpPr>
          <p:nvPr>
            <p:ph type="body" idx="2"/>
          </p:nvPr>
        </p:nvSpPr>
        <p:spPr/>
        <p:txBody>
          <a:bodyPr>
            <a:normAutofit/>
          </a:bodyPr>
          <a:lstStyle/>
          <a:p>
            <a:r>
              <a:rPr lang="pl-PL" sz="1800" dirty="0" smtClean="0"/>
              <a:t>W</a:t>
            </a:r>
            <a:r>
              <a:rPr lang="en-US" sz="1800" dirty="0" smtClean="0"/>
              <a:t>e should buy sparingly. </a:t>
            </a:r>
            <a:r>
              <a:rPr lang="pl-PL" sz="1800" dirty="0" smtClean="0"/>
              <a:t>T</a:t>
            </a:r>
            <a:r>
              <a:rPr lang="en-US" sz="1800" dirty="0" smtClean="0"/>
              <a:t>hanks to this we also save money. </a:t>
            </a:r>
            <a:r>
              <a:rPr lang="pl-PL" sz="1800" dirty="0" smtClean="0"/>
              <a:t>L</a:t>
            </a:r>
            <a:r>
              <a:rPr lang="en-US" sz="1800" dirty="0" err="1" smtClean="0"/>
              <a:t>et's</a:t>
            </a:r>
            <a:r>
              <a:rPr lang="en-US" sz="1800" dirty="0" smtClean="0"/>
              <a:t> use the rebates and discounts that await us online.</a:t>
            </a:r>
            <a:r>
              <a:rPr lang="pl-PL" sz="1800" dirty="0" smtClean="0"/>
              <a:t> Just search!</a:t>
            </a:r>
            <a:endParaRPr lang="pl-PL" sz="1800" dirty="0"/>
          </a:p>
        </p:txBody>
      </p:sp>
      <p:pic>
        <p:nvPicPr>
          <p:cNvPr id="5" name="Symbol zastępczy zawartości 4" descr="pobrane (4).jpg"/>
          <p:cNvPicPr>
            <a:picLocks noGrp="1" noChangeAspect="1"/>
          </p:cNvPicPr>
          <p:nvPr>
            <p:ph sz="half" idx="1"/>
          </p:nvPr>
        </p:nvPicPr>
        <p:blipFill>
          <a:blip r:embed="rId2"/>
          <a:stretch>
            <a:fillRect/>
          </a:stretch>
        </p:blipFill>
        <p:spPr>
          <a:xfrm>
            <a:off x="1214414" y="2714620"/>
            <a:ext cx="2882898" cy="1943052"/>
          </a:xfrm>
        </p:spPr>
      </p:pic>
    </p:spTree>
  </p:cSld>
  <p:clrMapOvr>
    <a:masterClrMapping/>
  </p:clrMapOvr>
  <p:transition spd="med">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000" dirty="0" smtClean="0"/>
              <a:t>6. </a:t>
            </a:r>
            <a:r>
              <a:rPr lang="en-US" sz="2000" dirty="0" smtClean="0"/>
              <a:t>limit buying newspapers, books and magazines</a:t>
            </a:r>
            <a:r>
              <a:rPr lang="pl-PL" sz="2000" dirty="0" smtClean="0"/>
              <a:t>!</a:t>
            </a:r>
            <a:endParaRPr lang="pl-PL" sz="2000" dirty="0"/>
          </a:p>
        </p:txBody>
      </p:sp>
      <p:sp>
        <p:nvSpPr>
          <p:cNvPr id="3" name="Symbol zastępczy tekstu 2"/>
          <p:cNvSpPr>
            <a:spLocks noGrp="1"/>
          </p:cNvSpPr>
          <p:nvPr>
            <p:ph type="body" idx="2"/>
          </p:nvPr>
        </p:nvSpPr>
        <p:spPr/>
        <p:txBody>
          <a:bodyPr>
            <a:normAutofit/>
          </a:bodyPr>
          <a:lstStyle/>
          <a:p>
            <a:r>
              <a:rPr lang="en-US" sz="1800" dirty="0" smtClean="0"/>
              <a:t>Most books, magazines or newspapers are now available online. Each of us can easily search for many magazines or books. Let's save them buying!</a:t>
            </a:r>
            <a:endParaRPr lang="pl-PL" sz="1800" dirty="0"/>
          </a:p>
        </p:txBody>
      </p:sp>
      <p:pic>
        <p:nvPicPr>
          <p:cNvPr id="5" name="Symbol zastępczy zawartości 4" descr="pobrane (9).jpg"/>
          <p:cNvPicPr>
            <a:picLocks noGrp="1" noChangeAspect="1"/>
          </p:cNvPicPr>
          <p:nvPr>
            <p:ph sz="half" idx="1"/>
          </p:nvPr>
        </p:nvPicPr>
        <p:blipFill>
          <a:blip r:embed="rId2"/>
          <a:stretch>
            <a:fillRect/>
          </a:stretch>
        </p:blipFill>
        <p:spPr>
          <a:xfrm>
            <a:off x="1071538" y="2857496"/>
            <a:ext cx="3254390" cy="1627195"/>
          </a:xfrm>
        </p:spPr>
      </p:pic>
    </p:spTree>
  </p:cSld>
  <p:clrMapOvr>
    <a:masterClrMapping/>
  </p:clrMapOvr>
  <p:transition spd="med">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7. Set a place for a composter!</a:t>
            </a:r>
            <a:endParaRPr lang="pl-PL" sz="2000" dirty="0"/>
          </a:p>
        </p:txBody>
      </p:sp>
      <p:sp>
        <p:nvSpPr>
          <p:cNvPr id="3" name="Symbol zastępczy tekstu 2"/>
          <p:cNvSpPr>
            <a:spLocks noGrp="1"/>
          </p:cNvSpPr>
          <p:nvPr>
            <p:ph type="body" idx="2"/>
          </p:nvPr>
        </p:nvSpPr>
        <p:spPr/>
        <p:txBody>
          <a:bodyPr>
            <a:normAutofit/>
          </a:bodyPr>
          <a:lstStyle/>
          <a:p>
            <a:r>
              <a:rPr lang="en-US" sz="1800" dirty="0" smtClean="0"/>
              <a:t>Organic waste in our gardens is generated almost all year round. Mown grass, trimmed tree branches, dug old plants or raked leaves - all this must find its place. Many people choose to dispose of organic waste to appropriate landfills.</a:t>
            </a:r>
          </a:p>
          <a:p>
            <a:r>
              <a:rPr lang="en-US" sz="1800" dirty="0" smtClean="0"/>
              <a:t>Meanwhile, it is much better to invest in a composter.</a:t>
            </a:r>
            <a:endParaRPr lang="pl-PL" sz="1800" dirty="0"/>
          </a:p>
        </p:txBody>
      </p:sp>
      <p:pic>
        <p:nvPicPr>
          <p:cNvPr id="5" name="Symbol zastępczy zawartości 4" descr="pobrane (11).jpg"/>
          <p:cNvPicPr>
            <a:picLocks noGrp="1" noChangeAspect="1"/>
          </p:cNvPicPr>
          <p:nvPr>
            <p:ph sz="half" idx="1"/>
          </p:nvPr>
        </p:nvPicPr>
        <p:blipFill>
          <a:blip r:embed="rId2"/>
          <a:stretch>
            <a:fillRect/>
          </a:stretch>
        </p:blipFill>
        <p:spPr>
          <a:xfrm>
            <a:off x="1214414" y="2786058"/>
            <a:ext cx="2831705" cy="1884371"/>
          </a:xfrm>
        </p:spPr>
      </p:pic>
    </p:spTree>
  </p:cSld>
  <p:clrMapOvr>
    <a:masterClrMapping/>
  </p:clrMapOvr>
  <p:transition spd="med">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lkomiejski">
  <a:themeElements>
    <a:clrScheme name="Miej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Wielkomiejski">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ielkomiejski">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68</TotalTime>
  <Words>483</Words>
  <Application>Microsoft Office PowerPoint</Application>
  <PresentationFormat>Pokaz na ekranie (4:3)</PresentationFormat>
  <Paragraphs>22</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Wielkomiejski</vt:lpstr>
      <vt:lpstr>I’M  ECO-FRIENDLY!</vt:lpstr>
      <vt:lpstr>8 important rules to become  eco-friendly</vt:lpstr>
      <vt:lpstr>1. Segregate rubbish!</vt:lpstr>
      <vt:lpstr>2. Save water!</vt:lpstr>
      <vt:lpstr>3. Take electronic equipment out of contact!</vt:lpstr>
      <vt:lpstr>4. Use reusable bags!</vt:lpstr>
      <vt:lpstr>5. Buy sparingly!</vt:lpstr>
      <vt:lpstr>6. limit buying newspapers, books and magazines!</vt:lpstr>
      <vt:lpstr>7. Set a place for a composter!</vt:lpstr>
      <vt:lpstr>8. Ride a bike!</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ECO-FRIENDLY!</dc:title>
  <dc:creator>Robert</dc:creator>
  <cp:lastModifiedBy>EM</cp:lastModifiedBy>
  <cp:revision>11</cp:revision>
  <dcterms:created xsi:type="dcterms:W3CDTF">2020-04-28T18:01:13Z</dcterms:created>
  <dcterms:modified xsi:type="dcterms:W3CDTF">2020-06-01T20:48:44Z</dcterms:modified>
</cp:coreProperties>
</file>